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807" r:id="rId5"/>
    <p:sldMasterId id="2147483775" r:id="rId6"/>
    <p:sldMasterId id="2147483705" r:id="rId7"/>
    <p:sldMasterId id="2147483885" r:id="rId8"/>
  </p:sldMasterIdLst>
  <p:notesMasterIdLst>
    <p:notesMasterId r:id="rId42"/>
  </p:notesMasterIdLst>
  <p:handoutMasterIdLst>
    <p:handoutMasterId r:id="rId43"/>
  </p:handoutMasterIdLst>
  <p:sldIdLst>
    <p:sldId id="280" r:id="rId9"/>
    <p:sldId id="357" r:id="rId10"/>
    <p:sldId id="1241" r:id="rId11"/>
    <p:sldId id="1243" r:id="rId12"/>
    <p:sldId id="329" r:id="rId13"/>
    <p:sldId id="367" r:id="rId14"/>
    <p:sldId id="379" r:id="rId15"/>
    <p:sldId id="381" r:id="rId16"/>
    <p:sldId id="382" r:id="rId17"/>
    <p:sldId id="370" r:id="rId18"/>
    <p:sldId id="373" r:id="rId19"/>
    <p:sldId id="374" r:id="rId20"/>
    <p:sldId id="401" r:id="rId21"/>
    <p:sldId id="327" r:id="rId22"/>
    <p:sldId id="1277" r:id="rId23"/>
    <p:sldId id="391" r:id="rId24"/>
    <p:sldId id="1278" r:id="rId25"/>
    <p:sldId id="1271" r:id="rId26"/>
    <p:sldId id="1272" r:id="rId27"/>
    <p:sldId id="1263" r:id="rId28"/>
    <p:sldId id="1273" r:id="rId29"/>
    <p:sldId id="1264" r:id="rId30"/>
    <p:sldId id="1262" r:id="rId31"/>
    <p:sldId id="1274" r:id="rId32"/>
    <p:sldId id="1223" r:id="rId33"/>
    <p:sldId id="1265" r:id="rId34"/>
    <p:sldId id="1254" r:id="rId35"/>
    <p:sldId id="1275" r:id="rId36"/>
    <p:sldId id="1266" r:id="rId37"/>
    <p:sldId id="1267" r:id="rId38"/>
    <p:sldId id="1268" r:id="rId39"/>
    <p:sldId id="1259" r:id="rId40"/>
    <p:sldId id="1269" r:id="rId41"/>
  </p:sldIdLst>
  <p:sldSz cx="9144000" cy="5143500" type="screen16x9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8D60764-E30B-495F-927E-6B114A7EA4E7}">
          <p14:sldIdLst>
            <p14:sldId id="280"/>
            <p14:sldId id="357"/>
            <p14:sldId id="1241"/>
            <p14:sldId id="1243"/>
            <p14:sldId id="329"/>
            <p14:sldId id="367"/>
            <p14:sldId id="379"/>
            <p14:sldId id="381"/>
            <p14:sldId id="382"/>
            <p14:sldId id="370"/>
            <p14:sldId id="373"/>
            <p14:sldId id="374"/>
            <p14:sldId id="401"/>
            <p14:sldId id="327"/>
            <p14:sldId id="1277"/>
            <p14:sldId id="391"/>
            <p14:sldId id="1278"/>
            <p14:sldId id="1271"/>
            <p14:sldId id="1272"/>
            <p14:sldId id="1263"/>
            <p14:sldId id="1273"/>
            <p14:sldId id="1264"/>
            <p14:sldId id="1262"/>
            <p14:sldId id="1274"/>
            <p14:sldId id="1223"/>
            <p14:sldId id="1265"/>
            <p14:sldId id="1254"/>
            <p14:sldId id="1275"/>
            <p14:sldId id="1266"/>
            <p14:sldId id="1267"/>
            <p14:sldId id="1268"/>
            <p14:sldId id="1259"/>
            <p14:sldId id="1269"/>
          </p14:sldIdLst>
        </p14:section>
        <p14:section name="Nimetön osa" id="{132D7CC1-C902-4FB1-95BB-D09597B3E31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43A"/>
    <a:srgbClr val="595C5C"/>
    <a:srgbClr val="9F27C4"/>
    <a:srgbClr val="C73D82"/>
    <a:srgbClr val="FFFFFF"/>
    <a:srgbClr val="D89523"/>
    <a:srgbClr val="285356"/>
    <a:srgbClr val="36A6E8"/>
    <a:srgbClr val="5DA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942" autoAdjust="0"/>
  </p:normalViewPr>
  <p:slideViewPr>
    <p:cSldViewPr>
      <p:cViewPr varScale="1">
        <p:scale>
          <a:sx n="93" d="100"/>
          <a:sy n="93" d="100"/>
        </p:scale>
        <p:origin x="3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4FAFF1C-FEA4-4EB7-80F5-B0965358E8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77FB6E-7D13-484B-82F2-6FC891135D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72C1D60-6F19-4DEC-8F73-4828AFB17A7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54813D9F-411F-4D27-8D90-7196BDFF0E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B85A01-A206-404E-8C49-9B9C8F38A51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996089C-55CD-4E89-AAB8-18EF4CEF9E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A1E4DC-E139-433B-AA8A-AF85595429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AF48BA4-CF60-42AD-BA8E-3B6E85D0CE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B304580-9FBC-452B-AF18-B100F1F7C0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7B73496-7FAC-4E1E-8F2D-72583F7225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6E3CDDB-D9C6-4269-B3BA-73163522A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99F69-7DCC-478A-8094-2E2C021CE800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1E47D41E-BE11-4DC8-B2EF-43EA9603299C}" type="slidenum">
              <a:rPr lang="fi-FI" altLang="fi-FI" sz="1200"/>
              <a:pPr/>
              <a:t>2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2283809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1E47D41E-BE11-4DC8-B2EF-43EA9603299C}" type="slidenum">
              <a:rPr lang="fi-FI" altLang="fi-FI" sz="1200"/>
              <a:pPr/>
              <a:t>11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422510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1E47D41E-BE11-4DC8-B2EF-43EA9603299C}" type="slidenum">
              <a:rPr lang="fi-FI" altLang="fi-FI" sz="1200"/>
              <a:pPr/>
              <a:t>12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3210967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1E47D41E-BE11-4DC8-B2EF-43EA9603299C}" type="slidenum">
              <a:rPr lang="fi-FI" altLang="fi-FI" sz="1200"/>
              <a:pPr/>
              <a:t>13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2960814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732FD03-3E66-4F2C-84FF-000733642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7D8349AA-31AC-40A8-BE86-37C799C1AFE6}" type="slidenum">
              <a:rPr lang="fi-FI" altLang="fi-FI" sz="1200"/>
              <a:pPr/>
              <a:t>14</a:t>
            </a:fld>
            <a:endParaRPr lang="fi-FI" altLang="fi-FI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9BC51DC-A4EF-4335-94B9-A09DC03AD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C0E09A3-DA42-41CD-AEE6-C168778CA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yksipalstaisen esitysdian malli</a:t>
            </a:r>
          </a:p>
        </p:txBody>
      </p:sp>
    </p:spTree>
    <p:extLst>
      <p:ext uri="{BB962C8B-B14F-4D97-AF65-F5344CB8AC3E}">
        <p14:creationId xmlns:p14="http://schemas.microsoft.com/office/powerpoint/2010/main" val="358822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732FD03-3E66-4F2C-84FF-000733642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7D8349AA-31AC-40A8-BE86-37C799C1AFE6}" type="slidenum">
              <a:rPr lang="fi-FI" altLang="fi-FI" sz="1200"/>
              <a:pPr/>
              <a:t>15</a:t>
            </a:fld>
            <a:endParaRPr lang="fi-FI" altLang="fi-FI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9BC51DC-A4EF-4335-94B9-A09DC03AD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C0E09A3-DA42-41CD-AEE6-C168778CA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yksipalstaisen esitysdian malli</a:t>
            </a:r>
          </a:p>
        </p:txBody>
      </p:sp>
    </p:spTree>
    <p:extLst>
      <p:ext uri="{BB962C8B-B14F-4D97-AF65-F5344CB8AC3E}">
        <p14:creationId xmlns:p14="http://schemas.microsoft.com/office/powerpoint/2010/main" val="1448938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1E47D41E-BE11-4DC8-B2EF-43EA9603299C}" type="slidenum">
              <a:rPr lang="fi-FI" altLang="fi-FI" sz="1200"/>
              <a:pPr/>
              <a:t>16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3658077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1E47D41E-BE11-4DC8-B2EF-43EA9603299C}" type="slidenum">
              <a:rPr lang="fi-FI" altLang="fi-FI" sz="1200"/>
              <a:pPr/>
              <a:t>17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3319106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47D41E-BE11-4DC8-B2EF-43EA9603299C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977383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99F69-7DCC-478A-8094-2E2C021CE800}" type="slidenum">
              <a:rPr kumimoji="0" lang="fi-FI" alt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787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99F69-7DCC-478A-8094-2E2C021CE800}" type="slidenum">
              <a:rPr kumimoji="0" lang="fi-FI" alt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8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47D41E-BE11-4DC8-B2EF-43EA9603299C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1258331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47D41E-BE11-4DC8-B2EF-43EA9603299C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14307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47D41E-BE11-4DC8-B2EF-43EA9603299C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244366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47D41E-BE11-4DC8-B2EF-43EA9603299C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366669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41FADA8-A22E-456C-87CF-005DCB17B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EF1A2942-0A5A-44B0-A20E-4C4D736DBCCD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22F9EC8-BC15-49C2-B612-149F963EF1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7484097-70E8-4B7D-B2F1-9039D7622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suurten pystykuvien asemointi diaan</a:t>
            </a:r>
          </a:p>
        </p:txBody>
      </p:sp>
    </p:spTree>
    <p:extLst>
      <p:ext uri="{BB962C8B-B14F-4D97-AF65-F5344CB8AC3E}">
        <p14:creationId xmlns:p14="http://schemas.microsoft.com/office/powerpoint/2010/main" val="39978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1E47D41E-BE11-4DC8-B2EF-43EA9603299C}" type="slidenum">
              <a:rPr lang="fi-FI" altLang="fi-FI" sz="1200"/>
              <a:pPr/>
              <a:t>7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295834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1E47D41E-BE11-4DC8-B2EF-43EA9603299C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188058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1E47D41E-BE11-4DC8-B2EF-43EA9603299C}" type="slidenum">
              <a:rPr lang="fi-FI" altLang="fi-FI" sz="1200"/>
              <a:pPr/>
              <a:t>9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190849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A12AC8-B290-4DA3-AAB8-5643B83CD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1E47D41E-BE11-4DC8-B2EF-43EA9603299C}" type="slidenum">
              <a:rPr lang="fi-FI" altLang="fi-FI" sz="1200"/>
              <a:pPr/>
              <a:t>10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03FD1F6-1EA9-4DFF-832C-448FBB56F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24E119-05A9-4B88-9449-8EDBD2ED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tyhjä sivu</a:t>
            </a:r>
          </a:p>
        </p:txBody>
      </p:sp>
    </p:spTree>
    <p:extLst>
      <p:ext uri="{BB962C8B-B14F-4D97-AF65-F5344CB8AC3E}">
        <p14:creationId xmlns:p14="http://schemas.microsoft.com/office/powerpoint/2010/main" val="373843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Asumisen rahoitus- ja kehittämiskeskuksen (ARA) logo.">
            <a:extLst>
              <a:ext uri="{FF2B5EF4-FFF2-40B4-BE49-F238E27FC236}">
                <a16:creationId xmlns:a16="http://schemas.microsoft.com/office/drawing/2014/main" id="{339C07EC-A1DE-4B7C-B531-ED9223CF4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525748"/>
            <a:ext cx="2432272" cy="6962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DD5829F-58B5-4909-A619-5F56E7B35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9872" y="2211462"/>
            <a:ext cx="4968552" cy="675754"/>
          </a:xfrm>
        </p:spPr>
        <p:txBody>
          <a:bodyPr anchor="t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 keskellä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D824058-80B7-4646-8BA7-691182E923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9549" y="2932038"/>
            <a:ext cx="4968875" cy="431800"/>
          </a:xfrm>
        </p:spPr>
        <p:txBody>
          <a:bodyPr/>
          <a:lstStyle>
            <a:lvl1pPr marL="0" indent="0">
              <a:buNone/>
              <a:defRPr lang="fi-FI" sz="1800" dirty="0" smtClean="0">
                <a:solidFill>
                  <a:srgbClr val="595C5C"/>
                </a:solidFill>
                <a:latin typeface="+mj-lt"/>
                <a:ea typeface="+mj-ea"/>
                <a:cs typeface="+mj-cs"/>
              </a:defRPr>
            </a:lvl1pPr>
            <a:lvl2pPr>
              <a:defRPr sz="1800">
                <a:solidFill>
                  <a:srgbClr val="94C43A"/>
                </a:solidFill>
              </a:defRPr>
            </a:lvl2pPr>
            <a:lvl3pPr>
              <a:defRPr sz="1800">
                <a:solidFill>
                  <a:srgbClr val="94C43A"/>
                </a:solidFill>
              </a:defRPr>
            </a:lvl3pPr>
            <a:lvl4pPr>
              <a:defRPr sz="1800">
                <a:solidFill>
                  <a:srgbClr val="94C43A"/>
                </a:solidFill>
              </a:defRPr>
            </a:lvl4pPr>
            <a:lvl5pPr>
              <a:defRPr sz="1800">
                <a:solidFill>
                  <a:srgbClr val="94C43A"/>
                </a:solidFill>
              </a:defRPr>
            </a:lvl5pPr>
          </a:lstStyle>
          <a:p>
            <a:pPr lvl="0"/>
            <a:r>
              <a:rPr lang="fi-FI" dirty="0"/>
              <a:t>Alaotsikko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2281748-306D-4A67-83B7-AF851DF8ED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56" y="2932038"/>
            <a:ext cx="8964488" cy="16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6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B48C1C-08E2-427B-AA55-4AF45E71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ECE4-EF7B-4899-8337-9177D72C586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81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B48C1C-08E2-427B-AA55-4AF45E71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ECE4-EF7B-4899-8337-9177D72C586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E26E314-91A1-44E2-B9B6-A465B3F247F7}"/>
              </a:ext>
            </a:extLst>
          </p:cNvPr>
          <p:cNvSpPr txBox="1"/>
          <p:nvPr userDrawn="1"/>
        </p:nvSpPr>
        <p:spPr>
          <a:xfrm>
            <a:off x="323528" y="408391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1"/>
                </a:solidFill>
                <a:latin typeface="+mj-lt"/>
              </a:rPr>
              <a:t>Kaikille hyvää asumista</a:t>
            </a:r>
          </a:p>
        </p:txBody>
      </p:sp>
    </p:spTree>
    <p:extLst>
      <p:ext uri="{BB962C8B-B14F-4D97-AF65-F5344CB8AC3E}">
        <p14:creationId xmlns:p14="http://schemas.microsoft.com/office/powerpoint/2010/main" val="345858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49275"/>
            <a:ext cx="5112568" cy="4382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051720" y="1563638"/>
            <a:ext cx="5040560" cy="309634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344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477539"/>
            <a:ext cx="3008313" cy="871538"/>
          </a:xfrm>
        </p:spPr>
        <p:txBody>
          <a:bodyPr anchor="b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555527"/>
            <a:ext cx="5173414" cy="388843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2349078"/>
            <a:ext cx="3008313" cy="209488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3D9FB-3A8F-44BE-9355-690349D1A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739B-22A1-483A-9B8F-23D6BD52552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714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891C11E-3E9D-47B5-BBF6-8667A8FE4DFF}"/>
              </a:ext>
            </a:extLst>
          </p:cNvPr>
          <p:cNvSpPr/>
          <p:nvPr userDrawn="1"/>
        </p:nvSpPr>
        <p:spPr bwMode="auto">
          <a:xfrm>
            <a:off x="4932040" y="0"/>
            <a:ext cx="4211960" cy="5143500"/>
          </a:xfrm>
          <a:prstGeom prst="rect">
            <a:avLst/>
          </a:prstGeom>
          <a:solidFill>
            <a:schemeClr val="bg1">
              <a:lumMod val="95000"/>
              <a:alpha val="9411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47393" y="2113578"/>
            <a:ext cx="3301071" cy="785094"/>
          </a:xfrm>
        </p:spPr>
        <p:txBody>
          <a:bodyPr anchor="b"/>
          <a:lstStyle>
            <a:lvl1pPr algn="l">
              <a:defRPr sz="2000" b="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457340" y="3075806"/>
            <a:ext cx="3291854" cy="86331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4813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9712" y="3487266"/>
            <a:ext cx="5486400" cy="425054"/>
          </a:xfrm>
        </p:spPr>
        <p:txBody>
          <a:bodyPr anchor="b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9712" y="3912319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097A0-9D04-4F85-96B6-B48E05433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F25FA-393A-45AD-A7F6-0D02E6543966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82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400800" cy="3429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5000" y="1714500"/>
            <a:ext cx="3238500" cy="2971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295900" y="1714500"/>
            <a:ext cx="3238500" cy="2971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31D3D-FAC1-42DB-8E7C-36229F90D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38-9631-4D71-8B3C-1C31403B0843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66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905000" y="548878"/>
            <a:ext cx="6705600" cy="41374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D854A3-EB4E-4051-9746-A17F99C3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CAF1-E4F0-4ED5-A314-A3DC8A889879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96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3666" y="572666"/>
            <a:ext cx="6484468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aavion paikkamerkki 2"/>
          <p:cNvSpPr>
            <a:spLocks noGrp="1"/>
          </p:cNvSpPr>
          <p:nvPr>
            <p:ph type="chart" sz="half" idx="1"/>
          </p:nvPr>
        </p:nvSpPr>
        <p:spPr>
          <a:xfrm>
            <a:off x="609600" y="1544166"/>
            <a:ext cx="4533900" cy="2971800"/>
          </a:xfrm>
        </p:spPr>
        <p:txBody>
          <a:bodyPr/>
          <a:lstStyle/>
          <a:p>
            <a:pPr lvl="0"/>
            <a:r>
              <a:rPr lang="fi-FI" noProof="0"/>
              <a:t>Lisää kaavio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295900" y="1544166"/>
            <a:ext cx="3238500" cy="2971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22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0F3F3F6-C948-4BA9-9EEF-171A3642F408}"/>
              </a:ext>
            </a:extLst>
          </p:cNvPr>
          <p:cNvSpPr/>
          <p:nvPr userDrawn="1"/>
        </p:nvSpPr>
        <p:spPr bwMode="auto">
          <a:xfrm>
            <a:off x="574720" y="1491630"/>
            <a:ext cx="277180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D7511F-B2B2-4E35-9AE4-E7F313BD97DD}"/>
              </a:ext>
            </a:extLst>
          </p:cNvPr>
          <p:cNvSpPr/>
          <p:nvPr userDrawn="1"/>
        </p:nvSpPr>
        <p:spPr bwMode="auto">
          <a:xfrm>
            <a:off x="3383032" y="1419622"/>
            <a:ext cx="277180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166C528-17C1-411C-AFAA-C72A0E88C91B}"/>
              </a:ext>
            </a:extLst>
          </p:cNvPr>
          <p:cNvSpPr/>
          <p:nvPr userDrawn="1"/>
        </p:nvSpPr>
        <p:spPr bwMode="auto">
          <a:xfrm>
            <a:off x="6192688" y="1563638"/>
            <a:ext cx="277180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95082"/>
            <a:ext cx="655888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sz="half" idx="1"/>
          </p:nvPr>
        </p:nvSpPr>
        <p:spPr>
          <a:xfrm>
            <a:off x="609600" y="3103550"/>
            <a:ext cx="3458344" cy="1582750"/>
          </a:xfrm>
        </p:spPr>
        <p:txBody>
          <a:bodyPr/>
          <a:lstStyle/>
          <a:p>
            <a:pPr lvl="0"/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499992" y="3103550"/>
            <a:ext cx="3960440" cy="1412416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74EC411D-0AEB-4C14-8390-6CE0EBDD94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36484" y="1743658"/>
            <a:ext cx="2448272" cy="86409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6CEAADA-BCA7-43DC-8765-6B9D90E74456}"/>
              </a:ext>
            </a:extLst>
          </p:cNvPr>
          <p:cNvSpPr/>
          <p:nvPr userDrawn="1"/>
        </p:nvSpPr>
        <p:spPr bwMode="auto">
          <a:xfrm>
            <a:off x="0" y="1419622"/>
            <a:ext cx="536864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ACED29D-E225-48E4-8645-2E8DF76045E2}"/>
              </a:ext>
            </a:extLst>
          </p:cNvPr>
          <p:cNvSpPr/>
          <p:nvPr userDrawn="1"/>
        </p:nvSpPr>
        <p:spPr bwMode="auto">
          <a:xfrm>
            <a:off x="9010365" y="1491630"/>
            <a:ext cx="153016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544796" y="1735398"/>
            <a:ext cx="2448272" cy="86409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4452" y="1735398"/>
            <a:ext cx="2448272" cy="86409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1504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3FE1C120-B478-4E3C-A68C-DD802518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74020"/>
            <a:ext cx="9144000" cy="168596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DD5829F-58B5-4909-A619-5F56E7B35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9872" y="2211462"/>
            <a:ext cx="4968552" cy="675754"/>
          </a:xfrm>
        </p:spPr>
        <p:txBody>
          <a:bodyPr anchor="t"/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Esityksen otsikko keskellä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D824058-80B7-4646-8BA7-691182E923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9549" y="2932038"/>
            <a:ext cx="4968875" cy="431800"/>
          </a:xfrm>
        </p:spPr>
        <p:txBody>
          <a:bodyPr/>
          <a:lstStyle>
            <a:lvl1pPr marL="0" indent="0">
              <a:buNone/>
              <a:defRPr lang="fi-FI" sz="1800" dirty="0" smtClean="0">
                <a:solidFill>
                  <a:srgbClr val="595C5C"/>
                </a:solidFill>
                <a:latin typeface="+mj-lt"/>
                <a:ea typeface="+mj-ea"/>
                <a:cs typeface="+mj-cs"/>
              </a:defRPr>
            </a:lvl1pPr>
            <a:lvl2pPr>
              <a:defRPr sz="1800">
                <a:solidFill>
                  <a:srgbClr val="94C43A"/>
                </a:solidFill>
              </a:defRPr>
            </a:lvl2pPr>
            <a:lvl3pPr>
              <a:defRPr sz="1800">
                <a:solidFill>
                  <a:srgbClr val="94C43A"/>
                </a:solidFill>
              </a:defRPr>
            </a:lvl3pPr>
            <a:lvl4pPr>
              <a:defRPr sz="1800">
                <a:solidFill>
                  <a:srgbClr val="94C43A"/>
                </a:solidFill>
              </a:defRPr>
            </a:lvl4pPr>
            <a:lvl5pPr>
              <a:defRPr sz="1800">
                <a:solidFill>
                  <a:srgbClr val="94C43A"/>
                </a:solidFill>
              </a:defRPr>
            </a:lvl5pPr>
          </a:lstStyle>
          <a:p>
            <a:pPr lvl="0"/>
            <a:r>
              <a:rPr lang="fi-FI" dirty="0"/>
              <a:t>Alaotsikko</a:t>
            </a:r>
          </a:p>
        </p:txBody>
      </p:sp>
      <p:pic>
        <p:nvPicPr>
          <p:cNvPr id="12" name="Kuva 11" descr="Asumisen rahoitus- ja kehittämiskeskuksen (ARA) logo.">
            <a:extLst>
              <a:ext uri="{FF2B5EF4-FFF2-40B4-BE49-F238E27FC236}">
                <a16:creationId xmlns:a16="http://schemas.microsoft.com/office/drawing/2014/main" id="{896C525F-DF24-4F9D-AE1C-328D6032D8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525748"/>
            <a:ext cx="2432272" cy="6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1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i 16">
            <a:extLst>
              <a:ext uri="{FF2B5EF4-FFF2-40B4-BE49-F238E27FC236}">
                <a16:creationId xmlns:a16="http://schemas.microsoft.com/office/drawing/2014/main" id="{428969A3-CBE0-4F4E-BE08-BCB791CCF964}"/>
              </a:ext>
            </a:extLst>
          </p:cNvPr>
          <p:cNvSpPr/>
          <p:nvPr userDrawn="1"/>
        </p:nvSpPr>
        <p:spPr bwMode="auto">
          <a:xfrm>
            <a:off x="6968108" y="1198566"/>
            <a:ext cx="1979712" cy="1923678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69654" y="572666"/>
            <a:ext cx="621877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Kaavion paikkamerkki 2"/>
          <p:cNvSpPr>
            <a:spLocks noGrp="1"/>
          </p:cNvSpPr>
          <p:nvPr>
            <p:ph type="chart" sz="half" idx="1"/>
          </p:nvPr>
        </p:nvSpPr>
        <p:spPr>
          <a:xfrm>
            <a:off x="2169654" y="1596512"/>
            <a:ext cx="4392488" cy="271185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7544" y="1567547"/>
            <a:ext cx="1296144" cy="2711857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accent6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183878" y="1532199"/>
            <a:ext cx="1548172" cy="1198401"/>
          </a:xfrm>
        </p:spPr>
        <p:txBody>
          <a:bodyPr anchor="ctr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A24A8435-6425-4632-BD28-6234F7AA10E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236296" y="3414852"/>
            <a:ext cx="1548172" cy="864096"/>
          </a:xfrm>
        </p:spPr>
        <p:txBody>
          <a:bodyPr anchor="ctr"/>
          <a:lstStyle>
            <a:lvl1pPr marL="0" indent="0">
              <a:buNone/>
              <a:defRPr sz="14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EB40EB1-EDCE-4E6A-824D-0B933360C145}"/>
              </a:ext>
            </a:extLst>
          </p:cNvPr>
          <p:cNvSpPr txBox="1"/>
          <p:nvPr userDrawn="1"/>
        </p:nvSpPr>
        <p:spPr>
          <a:xfrm>
            <a:off x="7236296" y="3088000"/>
            <a:ext cx="154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>
                <a:solidFill>
                  <a:schemeClr val="accent4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86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400800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1905000" y="1714500"/>
            <a:ext cx="6629400" cy="2971800"/>
          </a:xfrm>
        </p:spPr>
        <p:txBody>
          <a:bodyPr/>
          <a:lstStyle/>
          <a:p>
            <a:pPr lvl="0"/>
            <a:r>
              <a:rPr lang="fi-FI" noProof="0"/>
              <a:t>Lisää SmartArt-kuva napsauttamalla kuvaketta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2C5C5-623E-48C6-8895-5FCE1219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A79E-4E34-496B-B412-F381A7A4DF0F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062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73E2F86-7863-4347-ABA0-1690E210F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66" y="1712146"/>
            <a:ext cx="9084468" cy="5864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148999"/>
            <a:ext cx="7772400" cy="1021556"/>
          </a:xfrm>
        </p:spPr>
        <p:txBody>
          <a:bodyPr anchor="t"/>
          <a:lstStyle>
            <a:lvl1pPr algn="l">
              <a:defRPr sz="2800" b="0" cap="none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2562592"/>
            <a:ext cx="7772400" cy="586405"/>
          </a:xfrm>
        </p:spPr>
        <p:txBody>
          <a:bodyPr anchor="b"/>
          <a:lstStyle>
            <a:lvl1pPr marL="0" indent="0"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858DE-9BC3-4D26-AF0C-0FB726F42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ABD5-3CA2-4D3B-81B3-32D926D0C86F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87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55DD5054-B118-41E8-8E3E-713B0E63DDC1}"/>
              </a:ext>
            </a:extLst>
          </p:cNvPr>
          <p:cNvSpPr/>
          <p:nvPr userDrawn="1"/>
        </p:nvSpPr>
        <p:spPr bwMode="auto">
          <a:xfrm>
            <a:off x="7164288" y="0"/>
            <a:ext cx="1979712" cy="166657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428969A3-CBE0-4F4E-BE08-BCB791CCF964}"/>
              </a:ext>
            </a:extLst>
          </p:cNvPr>
          <p:cNvSpPr/>
          <p:nvPr userDrawn="1"/>
        </p:nvSpPr>
        <p:spPr bwMode="auto">
          <a:xfrm>
            <a:off x="7164288" y="1707654"/>
            <a:ext cx="1979712" cy="170765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6FED0601-6DC6-4B09-950C-F5499A138C85}"/>
              </a:ext>
            </a:extLst>
          </p:cNvPr>
          <p:cNvSpPr/>
          <p:nvPr userDrawn="1"/>
        </p:nvSpPr>
        <p:spPr bwMode="auto">
          <a:xfrm>
            <a:off x="7164288" y="3456384"/>
            <a:ext cx="1979712" cy="16890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69654" y="572666"/>
            <a:ext cx="4738464" cy="342900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aavion paikkamerkki 2"/>
          <p:cNvSpPr>
            <a:spLocks noGrp="1"/>
          </p:cNvSpPr>
          <p:nvPr>
            <p:ph type="chart" sz="half" idx="1"/>
          </p:nvPr>
        </p:nvSpPr>
        <p:spPr>
          <a:xfrm>
            <a:off x="2169654" y="1573929"/>
            <a:ext cx="4738464" cy="271185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95536" y="1577195"/>
            <a:ext cx="1440160" cy="270859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6DBF895-12B1-4309-A05F-F92798A4A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1757" y="3747799"/>
            <a:ext cx="1584771" cy="703262"/>
          </a:xfrm>
        </p:spPr>
        <p:txBody>
          <a:bodyPr/>
          <a:lstStyle>
            <a:lvl1pPr marL="0" indent="0"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 b="1">
                <a:solidFill>
                  <a:schemeClr val="accent4"/>
                </a:solidFill>
              </a:defRPr>
            </a:lvl2pPr>
            <a:lvl3pPr marL="914400" indent="0">
              <a:buNone/>
              <a:defRPr sz="1100" b="1">
                <a:solidFill>
                  <a:schemeClr val="accent4"/>
                </a:solidFill>
              </a:defRPr>
            </a:lvl3pPr>
            <a:lvl4pPr marL="1371600" indent="0">
              <a:buNone/>
              <a:defRPr sz="1050" b="1">
                <a:solidFill>
                  <a:schemeClr val="accent4"/>
                </a:solidFill>
              </a:defRPr>
            </a:lvl4pPr>
            <a:lvl5pPr marL="1828800" indent="0">
              <a:buNone/>
              <a:defRPr sz="105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fi-FI" dirty="0"/>
              <a:t>Lisää nosto/ fakta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64C3BA7B-D6EF-4A25-8EFB-B55AA51572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1758" y="2177417"/>
            <a:ext cx="1584771" cy="703262"/>
          </a:xfrm>
        </p:spPr>
        <p:txBody>
          <a:bodyPr/>
          <a:lstStyle>
            <a:lvl1pPr marL="0" indent="0"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 b="1">
                <a:solidFill>
                  <a:schemeClr val="accent4"/>
                </a:solidFill>
              </a:defRPr>
            </a:lvl2pPr>
            <a:lvl3pPr marL="914400" indent="0">
              <a:buNone/>
              <a:defRPr sz="1100" b="1">
                <a:solidFill>
                  <a:schemeClr val="accent4"/>
                </a:solidFill>
              </a:defRPr>
            </a:lvl3pPr>
            <a:lvl4pPr marL="1371600" indent="0">
              <a:buNone/>
              <a:defRPr sz="1050" b="1">
                <a:solidFill>
                  <a:schemeClr val="accent4"/>
                </a:solidFill>
              </a:defRPr>
            </a:lvl4pPr>
            <a:lvl5pPr marL="1828800" indent="0">
              <a:buNone/>
              <a:defRPr sz="105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fi-FI" dirty="0"/>
              <a:t>Lisää nosto/ fakta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1B7B8CC4-6530-438C-9B46-2FB31D576E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1757" y="507054"/>
            <a:ext cx="1584771" cy="703262"/>
          </a:xfrm>
        </p:spPr>
        <p:txBody>
          <a:bodyPr/>
          <a:lstStyle>
            <a:lvl1pPr marL="0" indent="0">
              <a:buNone/>
              <a:defRPr sz="16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 b="1">
                <a:solidFill>
                  <a:schemeClr val="accent4"/>
                </a:solidFill>
              </a:defRPr>
            </a:lvl2pPr>
            <a:lvl3pPr marL="914400" indent="0">
              <a:buNone/>
              <a:defRPr sz="1100" b="1">
                <a:solidFill>
                  <a:schemeClr val="accent4"/>
                </a:solidFill>
              </a:defRPr>
            </a:lvl3pPr>
            <a:lvl4pPr marL="1371600" indent="0">
              <a:buNone/>
              <a:defRPr sz="1050" b="1">
                <a:solidFill>
                  <a:schemeClr val="accent4"/>
                </a:solidFill>
              </a:defRPr>
            </a:lvl4pPr>
            <a:lvl5pPr marL="1828800" indent="0">
              <a:buNone/>
              <a:defRPr sz="1050"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fi-FI" dirty="0"/>
              <a:t>Lisää nosto/ fakta</a:t>
            </a:r>
          </a:p>
        </p:txBody>
      </p:sp>
    </p:spTree>
    <p:extLst>
      <p:ext uri="{BB962C8B-B14F-4D97-AF65-F5344CB8AC3E}">
        <p14:creationId xmlns:p14="http://schemas.microsoft.com/office/powerpoint/2010/main" val="3882167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549274"/>
            <a:ext cx="5256584" cy="4382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209800" y="1497882"/>
            <a:ext cx="3915657" cy="30963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E8CA8E46-E835-4FF0-A23F-58633ADC0665}"/>
              </a:ext>
            </a:extLst>
          </p:cNvPr>
          <p:cNvSpPr/>
          <p:nvPr userDrawn="1"/>
        </p:nvSpPr>
        <p:spPr bwMode="auto">
          <a:xfrm rot="21284110">
            <a:off x="6228184" y="3127596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5B4C7BF-C2F1-4200-B3B9-9E7C355C05C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6369478" y="3559642"/>
            <a:ext cx="1418522" cy="864096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8831214-5060-4D2C-AA3A-B644BBA42E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9429" y="0"/>
            <a:ext cx="1524571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44409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8610BA-9893-4FB9-8C32-82EDA26F73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6871" y="2988934"/>
            <a:ext cx="6350257" cy="109537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2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D0B0FF25-31BF-4D47-BF98-5C85CD933B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6871" y="1563638"/>
            <a:ext cx="6350257" cy="1281156"/>
          </a:xfrm>
        </p:spPr>
        <p:txBody>
          <a:bodyPr/>
          <a:lstStyle>
            <a:lvl1pPr marL="0" indent="0" algn="ctr">
              <a:buNone/>
              <a:defRPr lang="fi-FI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fi-FI" sz="4400" dirty="0" smtClean="0">
                <a:solidFill>
                  <a:srgbClr val="C73D82"/>
                </a:solidFill>
                <a:latin typeface="+mj-lt"/>
                <a:ea typeface="+mj-ea"/>
                <a:cs typeface="+mj-cs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989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63CC31-B64E-485A-B860-48329D41D3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6871" y="2988934"/>
            <a:ext cx="6350257" cy="109537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3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2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6EF38B67-0C3E-4E35-9D07-04D4212B6C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6871" y="1563638"/>
            <a:ext cx="6350257" cy="1281156"/>
          </a:xfrm>
        </p:spPr>
        <p:txBody>
          <a:bodyPr/>
          <a:lstStyle>
            <a:lvl1pPr marL="0" indent="0" algn="ctr">
              <a:buNone/>
              <a:defRPr lang="fi-FI" sz="44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fi-FI" sz="4400" dirty="0" smtClean="0">
                <a:solidFill>
                  <a:srgbClr val="C73D82"/>
                </a:solidFill>
                <a:latin typeface="+mj-lt"/>
                <a:ea typeface="+mj-ea"/>
                <a:cs typeface="+mj-cs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44CB9D8-CA82-4F72-9112-7DFE1D586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6871" y="2988934"/>
            <a:ext cx="6350257" cy="109537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2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06C6063-574A-4F27-A211-C0F7540FE4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6871" y="1563638"/>
            <a:ext cx="6350257" cy="1281156"/>
          </a:xfrm>
        </p:spPr>
        <p:txBody>
          <a:bodyPr/>
          <a:lstStyle>
            <a:lvl1pPr marL="0" indent="0" algn="ctr">
              <a:buNone/>
              <a:defRPr lang="fi-FI" sz="4400" dirty="0" smtClean="0">
                <a:solidFill>
                  <a:srgbClr val="C73D82"/>
                </a:solidFill>
                <a:latin typeface="+mj-lt"/>
                <a:ea typeface="+mj-ea"/>
                <a:cs typeface="+mj-cs"/>
              </a:defRPr>
            </a:lvl1pPr>
            <a:lvl2pPr>
              <a:defRPr lang="fi-FI" sz="4400" dirty="0" smtClean="0">
                <a:solidFill>
                  <a:srgbClr val="C73D82"/>
                </a:solidFill>
                <a:latin typeface="+mj-lt"/>
                <a:ea typeface="+mj-ea"/>
                <a:cs typeface="+mj-cs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575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95790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95790" y="1574616"/>
            <a:ext cx="6194648" cy="297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1524C92-2EFB-4512-B436-4FF903FCCFE0}"/>
              </a:ext>
            </a:extLst>
          </p:cNvPr>
          <p:cNvSpPr/>
          <p:nvPr userDrawn="1"/>
        </p:nvSpPr>
        <p:spPr bwMode="auto">
          <a:xfrm>
            <a:off x="242075" y="1707655"/>
            <a:ext cx="1080120" cy="108012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7F9FC8A-B477-4A85-924F-6AD4F884B643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FC9D507C-B8D5-4559-A323-8B36541D2D9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0A91A4C-EB4B-47D2-989E-72CF233FC4B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51520" y="1815666"/>
            <a:ext cx="1038597" cy="864096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1507572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B24EC-AFFD-4C5B-B02E-A965B661A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707654"/>
            <a:ext cx="7850832" cy="1296144"/>
          </a:xfrm>
        </p:spPr>
        <p:txBody>
          <a:bodyPr/>
          <a:lstStyle>
            <a:lvl1pPr algn="ctr">
              <a:defRPr sz="240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Viimeinen dia, kirjoita tähän esityksesi pääpointti / yhteystietosi / kiitokset tms.</a:t>
            </a:r>
          </a:p>
        </p:txBody>
      </p:sp>
      <p:pic>
        <p:nvPicPr>
          <p:cNvPr id="5" name="Kuva 4" descr="Asumisen rahoitus- ja kehittämiskeskuksen (ARA) logo.">
            <a:extLst>
              <a:ext uri="{FF2B5EF4-FFF2-40B4-BE49-F238E27FC236}">
                <a16:creationId xmlns:a16="http://schemas.microsoft.com/office/drawing/2014/main" id="{54BFEBAA-6749-44FA-AAA5-64A8395AC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44" y="555526"/>
            <a:ext cx="2263944" cy="64004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A67EF35-FB49-427A-AE08-CD6032EBB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2" y="3219822"/>
            <a:ext cx="8568308" cy="1675172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1D93465-573C-48CB-B867-75B658953B95}"/>
              </a:ext>
            </a:extLst>
          </p:cNvPr>
          <p:cNvSpPr txBox="1"/>
          <p:nvPr userDrawn="1"/>
        </p:nvSpPr>
        <p:spPr>
          <a:xfrm>
            <a:off x="4087617" y="4371950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100" spc="40" baseline="0" dirty="0">
                <a:solidFill>
                  <a:schemeClr val="tx2"/>
                </a:solidFill>
              </a:rPr>
              <a:t>www.ara.fi</a:t>
            </a:r>
          </a:p>
        </p:txBody>
      </p:sp>
    </p:spTree>
    <p:extLst>
      <p:ext uri="{BB962C8B-B14F-4D97-AF65-F5344CB8AC3E}">
        <p14:creationId xmlns:p14="http://schemas.microsoft.com/office/powerpoint/2010/main" val="24298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90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64D44E-F7DE-41F1-A171-F09FC3B94F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26490" y="1420267"/>
            <a:ext cx="6283325" cy="30236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89D772F-ACAD-4C4F-A2F6-6F7C286D9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68598F4-11AB-4360-AC9E-7C63E0F8F414}"/>
              </a:ext>
            </a:extLst>
          </p:cNvPr>
          <p:cNvSpPr txBox="1"/>
          <p:nvPr userDrawn="1"/>
        </p:nvSpPr>
        <p:spPr>
          <a:xfrm>
            <a:off x="323528" y="408391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dirty="0">
                <a:solidFill>
                  <a:schemeClr val="accent1"/>
                </a:solidFill>
                <a:latin typeface="+mj-lt"/>
              </a:rPr>
              <a:t>Kaikille hyvää asumista</a:t>
            </a:r>
          </a:p>
        </p:txBody>
      </p:sp>
    </p:spTree>
    <p:extLst>
      <p:ext uri="{BB962C8B-B14F-4D97-AF65-F5344CB8AC3E}">
        <p14:creationId xmlns:p14="http://schemas.microsoft.com/office/powerpoint/2010/main" val="1212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ideo-up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49274"/>
            <a:ext cx="6034608" cy="43829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35AB1181-05AB-430D-A104-E58291F0A8D7}"/>
              </a:ext>
            </a:extLst>
          </p:cNvPr>
          <p:cNvSpPr/>
          <p:nvPr userDrawn="1"/>
        </p:nvSpPr>
        <p:spPr bwMode="auto">
          <a:xfrm rot="21284110">
            <a:off x="327164" y="2803117"/>
            <a:ext cx="1728192" cy="1728192"/>
          </a:xfrm>
          <a:prstGeom prst="ellipse">
            <a:avLst/>
          </a:prstGeom>
          <a:solidFill>
            <a:srgbClr val="C73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F3180EE-88F0-4B2D-81BD-D260AA65FE6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52628" y="3235165"/>
            <a:ext cx="1418522" cy="864096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6" name="Median paikkamerkki 5">
            <a:extLst>
              <a:ext uri="{FF2B5EF4-FFF2-40B4-BE49-F238E27FC236}">
                <a16:creationId xmlns:a16="http://schemas.microsoft.com/office/drawing/2014/main" id="{89869503-6876-44F3-96B4-4C6494F960E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318010" y="1298575"/>
            <a:ext cx="5818188" cy="311467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300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90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64D44E-F7DE-41F1-A171-F09FC3B94F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26490" y="1420267"/>
            <a:ext cx="6283325" cy="316706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10417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1200150"/>
          </a:xfrm>
        </p:spPr>
        <p:txBody>
          <a:bodyPr/>
          <a:lstStyle>
            <a:lvl1pPr algn="ctr">
              <a:defRPr sz="36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5806"/>
            <a:ext cx="6400800" cy="1153294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D0115-7627-4A28-B379-66D94B820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B0607C8-4C3A-4B05-9475-EE4BCDA56550}" type="datetime1">
              <a:rPr lang="fi-FI" smtClean="0"/>
              <a:pPr>
                <a:defRPr/>
              </a:pPr>
              <a:t>24.5.2023</a:t>
            </a:fld>
            <a:endParaRPr lang="fi-FI"/>
          </a:p>
          <a:p>
            <a:pPr>
              <a:defRPr/>
            </a:pPr>
            <a:r>
              <a:rPr lang="fi-FI"/>
              <a:t>Tekijän nimi</a:t>
            </a:r>
            <a:endParaRPr lang="fi-FI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8ED4A-443A-412A-A826-7CA9DA1C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92997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89584" y="579780"/>
            <a:ext cx="6270848" cy="3429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C5C"/>
                </a:solidFill>
              </a:defRPr>
            </a:lvl1pPr>
            <a:lvl2pPr>
              <a:defRPr>
                <a:solidFill>
                  <a:srgbClr val="595C5C"/>
                </a:solidFill>
              </a:defRPr>
            </a:lvl2pPr>
            <a:lvl3pPr>
              <a:defRPr>
                <a:solidFill>
                  <a:srgbClr val="595C5C"/>
                </a:solidFill>
              </a:defRPr>
            </a:lvl3pPr>
            <a:lvl4pPr>
              <a:defRPr sz="1200">
                <a:solidFill>
                  <a:srgbClr val="595C5C"/>
                </a:solidFill>
              </a:defRPr>
            </a:lvl4pPr>
            <a:lvl5pPr>
              <a:defRPr sz="1200">
                <a:solidFill>
                  <a:srgbClr val="595C5C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978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57B584-85C6-4794-A7EC-5CED3AC7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76" y="2024320"/>
            <a:ext cx="6270848" cy="109486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898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57B584-85C6-4794-A7EC-5CED3AC7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76" y="2024320"/>
            <a:ext cx="6270848" cy="1094860"/>
          </a:xfrm>
        </p:spPr>
        <p:txBody>
          <a:bodyPr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1478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55526"/>
            <a:ext cx="6270848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6508" y="1491630"/>
            <a:ext cx="3238500" cy="2971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7356F-27CD-454F-944C-CD8135AA9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40CC-64CA-427D-8907-07D52159AF6C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DC0A9944-E71B-48FB-8F02-0F67E844E1E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509612" y="1491630"/>
            <a:ext cx="3238500" cy="2971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85129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800" y="555526"/>
            <a:ext cx="6477000" cy="4320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2753" y="1371848"/>
            <a:ext cx="3903223" cy="47982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2753" y="1911340"/>
            <a:ext cx="3903223" cy="253261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783577" y="1371848"/>
            <a:ext cx="3903223" cy="47982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83577" y="1923678"/>
            <a:ext cx="3903223" cy="252028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B7E4DA-D7D6-43B7-B12C-511F0AE14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0318-9515-4937-9D9C-06CD58540522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165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2310FE-7569-4B06-A30A-585070324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2F13-369F-4FB4-9811-5718EB0BBD74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322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B48C1C-08E2-427B-AA55-4AF45E71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ECE4-EF7B-4899-8337-9177D72C586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20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1200150"/>
          </a:xfrm>
        </p:spPr>
        <p:txBody>
          <a:bodyPr/>
          <a:lstStyle>
            <a:lvl1pPr algn="ctr">
              <a:defRPr sz="36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5806"/>
            <a:ext cx="6400800" cy="1153294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D0115-7627-4A28-B379-66D94B820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19100" y="4677383"/>
            <a:ext cx="1905000" cy="34290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B0607C8-4C3A-4B05-9475-EE4BCDA56550}" type="datetime1">
              <a:rPr lang="fi-FI" smtClean="0"/>
              <a:pPr>
                <a:defRPr/>
              </a:pPr>
              <a:t>24.5.2023</a:t>
            </a:fld>
            <a:r>
              <a:rPr lang="fi-FI"/>
              <a:t> </a:t>
            </a:r>
          </a:p>
          <a:p>
            <a:pPr>
              <a:defRPr/>
            </a:pPr>
            <a:r>
              <a:rPr lang="fi-FI"/>
              <a:t>Tekijän nimi</a:t>
            </a:r>
            <a:endParaRPr lang="fi-FI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8ED4A-443A-412A-A826-7CA9DA1C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07977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54100"/>
            <a:ext cx="4824536" cy="438299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4E3F2D1-9F7B-4DA7-B198-3BBDFFED8AA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5285" y="3096385"/>
            <a:ext cx="2603004" cy="15446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1E6EBF0-6E43-4CE5-BA1E-2F78FFC2150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5536" y="1275606"/>
            <a:ext cx="2603004" cy="1656183"/>
          </a:xfrm>
          <a:prstGeom prst="wedgeRectCallou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3C358D7-4EE3-4A8A-BDE2-804FB62F3AA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81541" y="3096385"/>
            <a:ext cx="2583255" cy="15446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37E5F991-D7E3-46AB-B4D1-B5E5AD4647A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61792" y="1275606"/>
            <a:ext cx="2603004" cy="1656183"/>
          </a:xfrm>
          <a:prstGeom prst="wedgeRectCallou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B946DD04-0257-4196-9512-081E74E0908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55080" y="3096385"/>
            <a:ext cx="2583255" cy="15446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4E48A1D-4AE8-4550-8095-418A8CC6B46F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135331" y="1275606"/>
            <a:ext cx="2603004" cy="1656183"/>
          </a:xfrm>
          <a:prstGeom prst="wedgeRectCallou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30907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477539"/>
            <a:ext cx="3008313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555526"/>
            <a:ext cx="5111750" cy="40390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2349078"/>
            <a:ext cx="3008313" cy="22455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3D9FB-3A8F-44BE-9355-690349D1A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739B-22A1-483A-9B8F-23D6BD52552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170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629400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5000" y="1569328"/>
            <a:ext cx="3238500" cy="297180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295900" y="1569328"/>
            <a:ext cx="3238500" cy="2971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31D3D-FAC1-42DB-8E7C-36229F90D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38-9631-4D71-8B3C-1C31403B0843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28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905000" y="548878"/>
            <a:ext cx="6705600" cy="4137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D854A3-EB4E-4051-9746-A17F99C3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CAF1-E4F0-4ED5-A314-A3DC8A889879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50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400800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1905000" y="1491630"/>
            <a:ext cx="6400800" cy="2971800"/>
          </a:xfrm>
        </p:spPr>
        <p:txBody>
          <a:bodyPr/>
          <a:lstStyle/>
          <a:p>
            <a:pPr lvl="0"/>
            <a:r>
              <a:rPr lang="fi-FI" noProof="0"/>
              <a:t>Lisää SmartArt-kuva napsauttamalla kuvaketta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2C5C5-623E-48C6-8895-5FCE1219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A79E-4E34-496B-B412-F381A7A4DF0F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449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0F3F3F6-C948-4BA9-9EEF-171A3642F408}"/>
              </a:ext>
            </a:extLst>
          </p:cNvPr>
          <p:cNvSpPr/>
          <p:nvPr userDrawn="1"/>
        </p:nvSpPr>
        <p:spPr bwMode="auto">
          <a:xfrm>
            <a:off x="394192" y="1753167"/>
            <a:ext cx="2771800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D7511F-B2B2-4E35-9AE4-E7F313BD97DD}"/>
              </a:ext>
            </a:extLst>
          </p:cNvPr>
          <p:cNvSpPr/>
          <p:nvPr userDrawn="1"/>
        </p:nvSpPr>
        <p:spPr bwMode="auto">
          <a:xfrm>
            <a:off x="3202504" y="1753167"/>
            <a:ext cx="2771800" cy="2232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166C528-17C1-411C-AFAA-C72A0E88C91B}"/>
              </a:ext>
            </a:extLst>
          </p:cNvPr>
          <p:cNvSpPr/>
          <p:nvPr userDrawn="1"/>
        </p:nvSpPr>
        <p:spPr bwMode="auto">
          <a:xfrm>
            <a:off x="6012160" y="1753167"/>
            <a:ext cx="2771800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95082"/>
            <a:ext cx="655888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74EC411D-0AEB-4C14-8390-6CE0EBDD94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52499" y="1987193"/>
            <a:ext cx="2448272" cy="1764196"/>
          </a:xfrm>
        </p:spPr>
        <p:txBody>
          <a:bodyPr/>
          <a:lstStyle>
            <a:lvl1pPr marL="0" indent="0">
              <a:buNone/>
              <a:defRPr sz="14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6CEAADA-BCA7-43DC-8765-6B9D90E74456}"/>
              </a:ext>
            </a:extLst>
          </p:cNvPr>
          <p:cNvSpPr/>
          <p:nvPr userDrawn="1"/>
        </p:nvSpPr>
        <p:spPr bwMode="auto">
          <a:xfrm>
            <a:off x="-18764" y="1753167"/>
            <a:ext cx="375100" cy="223224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ACED29D-E225-48E4-8645-2E8DF76045E2}"/>
              </a:ext>
            </a:extLst>
          </p:cNvPr>
          <p:cNvSpPr/>
          <p:nvPr userDrawn="1"/>
        </p:nvSpPr>
        <p:spPr bwMode="auto">
          <a:xfrm>
            <a:off x="8821816" y="1753167"/>
            <a:ext cx="303420" cy="223224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364268" y="1987193"/>
            <a:ext cx="2448272" cy="1772456"/>
          </a:xfrm>
        </p:spPr>
        <p:txBody>
          <a:bodyPr/>
          <a:lstStyle>
            <a:lvl1pPr marL="0" indent="0">
              <a:buNone/>
              <a:defRPr sz="14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77222" y="1987193"/>
            <a:ext cx="2448272" cy="1772456"/>
          </a:xfrm>
        </p:spPr>
        <p:txBody>
          <a:bodyPr/>
          <a:lstStyle>
            <a:lvl1pPr marL="0" indent="0">
              <a:buNone/>
              <a:defRPr sz="14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41478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0F3F3F6-C948-4BA9-9EEF-171A3642F408}"/>
              </a:ext>
            </a:extLst>
          </p:cNvPr>
          <p:cNvSpPr/>
          <p:nvPr userDrawn="1"/>
        </p:nvSpPr>
        <p:spPr bwMode="auto">
          <a:xfrm>
            <a:off x="415952" y="1766869"/>
            <a:ext cx="2771800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D7511F-B2B2-4E35-9AE4-E7F313BD97DD}"/>
              </a:ext>
            </a:extLst>
          </p:cNvPr>
          <p:cNvSpPr/>
          <p:nvPr userDrawn="1"/>
        </p:nvSpPr>
        <p:spPr bwMode="auto">
          <a:xfrm>
            <a:off x="3224264" y="1766869"/>
            <a:ext cx="2771800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166C528-17C1-411C-AFAA-C72A0E88C91B}"/>
              </a:ext>
            </a:extLst>
          </p:cNvPr>
          <p:cNvSpPr/>
          <p:nvPr userDrawn="1"/>
        </p:nvSpPr>
        <p:spPr bwMode="auto">
          <a:xfrm>
            <a:off x="6033920" y="1766869"/>
            <a:ext cx="2771800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95082"/>
            <a:ext cx="655888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74EC411D-0AEB-4C14-8390-6CE0EBDD94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4259" y="2000895"/>
            <a:ext cx="2448272" cy="1764196"/>
          </a:xfrm>
        </p:spPr>
        <p:txBody>
          <a:bodyPr/>
          <a:lstStyle>
            <a:lvl1pPr marL="0" indent="0">
              <a:buNone/>
              <a:defRPr sz="18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6CEAADA-BCA7-43DC-8765-6B9D90E74456}"/>
              </a:ext>
            </a:extLst>
          </p:cNvPr>
          <p:cNvSpPr/>
          <p:nvPr userDrawn="1"/>
        </p:nvSpPr>
        <p:spPr bwMode="auto">
          <a:xfrm>
            <a:off x="2996" y="1766869"/>
            <a:ext cx="375100" cy="22322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ACED29D-E225-48E4-8645-2E8DF76045E2}"/>
              </a:ext>
            </a:extLst>
          </p:cNvPr>
          <p:cNvSpPr/>
          <p:nvPr userDrawn="1"/>
        </p:nvSpPr>
        <p:spPr bwMode="auto">
          <a:xfrm>
            <a:off x="8843576" y="1766869"/>
            <a:ext cx="303420" cy="223224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386028" y="2000895"/>
            <a:ext cx="2448272" cy="1772456"/>
          </a:xfrm>
        </p:spPr>
        <p:txBody>
          <a:bodyPr/>
          <a:lstStyle>
            <a:lvl1pPr marL="0" indent="0">
              <a:buNone/>
              <a:defRPr sz="18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98982" y="2000895"/>
            <a:ext cx="2448272" cy="1772456"/>
          </a:xfrm>
        </p:spPr>
        <p:txBody>
          <a:bodyPr/>
          <a:lstStyle>
            <a:lvl1pPr marL="0" indent="0">
              <a:buNone/>
              <a:defRPr sz="18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728898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95082"/>
            <a:ext cx="6558880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74EC411D-0AEB-4C14-8390-6CE0EBDD94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28445" y="1973450"/>
            <a:ext cx="2448272" cy="1742167"/>
          </a:xfrm>
        </p:spPr>
        <p:txBody>
          <a:bodyPr anchor="ctr"/>
          <a:lstStyle>
            <a:lvl1pPr marL="0" indent="0">
              <a:buNone/>
              <a:defRPr sz="1800" cap="all" baseline="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354330" y="1973554"/>
            <a:ext cx="2448272" cy="1750324"/>
          </a:xfrm>
        </p:spPr>
        <p:txBody>
          <a:bodyPr anchor="ctr"/>
          <a:lstStyle>
            <a:lvl1pPr marL="0" indent="0">
              <a:buNone/>
              <a:defRPr sz="1800" cap="all" baseline="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67284" y="1973554"/>
            <a:ext cx="2448272" cy="1750324"/>
          </a:xfrm>
        </p:spPr>
        <p:txBody>
          <a:bodyPr anchor="ctr"/>
          <a:lstStyle>
            <a:lvl1pPr marL="0" indent="0">
              <a:buNone/>
              <a:defRPr sz="1800" cap="all" baseline="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071451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5460" y="572666"/>
            <a:ext cx="6270848" cy="3429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C5C"/>
                </a:solidFill>
              </a:defRPr>
            </a:lvl1pPr>
            <a:lvl2pPr>
              <a:defRPr>
                <a:solidFill>
                  <a:srgbClr val="595C5C"/>
                </a:solidFill>
              </a:defRPr>
            </a:lvl2pPr>
            <a:lvl3pPr>
              <a:defRPr>
                <a:solidFill>
                  <a:srgbClr val="595C5C"/>
                </a:solidFill>
              </a:defRPr>
            </a:lvl3pPr>
            <a:lvl4pPr>
              <a:defRPr sz="1200">
                <a:solidFill>
                  <a:srgbClr val="595C5C"/>
                </a:solidFill>
              </a:defRPr>
            </a:lvl4pPr>
            <a:lvl5pPr>
              <a:defRPr sz="1200">
                <a:solidFill>
                  <a:srgbClr val="595C5C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190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60787"/>
            <a:ext cx="7772400" cy="1021556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1635646"/>
            <a:ext cx="7772400" cy="1125140"/>
          </a:xfrm>
        </p:spPr>
        <p:txBody>
          <a:bodyPr anchor="b"/>
          <a:lstStyle>
            <a:lvl1pPr marL="0" indent="0"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858DE-9BC3-4D26-AF0C-0FB726F42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ABD5-3CA2-4D3B-81B3-32D926D0C86F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50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0" cap="none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858DE-9BC3-4D26-AF0C-0FB726F42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ABD5-3CA2-4D3B-81B3-32D926D0C86F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E4449C-CA66-4CE3-B67E-977F2606C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288893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6352" y="627534"/>
            <a:ext cx="6648048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5000" y="1491630"/>
            <a:ext cx="3238500" cy="295232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95900" y="1491630"/>
            <a:ext cx="3238500" cy="2952328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43A"/>
              </a:buClr>
              <a:defRPr lang="fi-FI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43A"/>
              </a:buClr>
              <a:defRPr lang="fi-FI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7356F-27CD-454F-944C-CD8135AA9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40CC-64CA-427D-8907-07D52159AF6C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284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2310FE-7569-4B06-A30A-585070324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2F13-369F-4FB4-9811-5718EB0BBD74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348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54100"/>
            <a:ext cx="6314256" cy="43829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606942" y="1280430"/>
            <a:ext cx="3026296" cy="18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4E3F2D1-9F7B-4DA7-B198-3BBDFFED8AA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921270" y="1280431"/>
            <a:ext cx="3168352" cy="18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4715507C-5B63-4ACE-9FB7-10EB4D359D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18910" y="3296654"/>
            <a:ext cx="2209800" cy="129274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1E6EBF0-6E43-4CE5-BA1E-2F78FFC2150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744733" y="3296654"/>
            <a:ext cx="2209800" cy="129274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B8668313-7307-4D73-8B4D-1E679C00287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6176" y="3296654"/>
            <a:ext cx="2209800" cy="129274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9420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905000" y="548878"/>
            <a:ext cx="6705600" cy="4137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D854A3-EB4E-4051-9746-A17F99C3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CAF1-E4F0-4ED5-A314-A3DC8A889879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C42E3FB-EB72-4295-AE6F-432A183CB28C}"/>
              </a:ext>
            </a:extLst>
          </p:cNvPr>
          <p:cNvSpPr txBox="1"/>
          <p:nvPr userDrawn="1"/>
        </p:nvSpPr>
        <p:spPr>
          <a:xfrm>
            <a:off x="518773" y="365187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6">
                    <a:lumMod val="50000"/>
                  </a:schemeClr>
                </a:solidFill>
                <a:latin typeface="Verdana  "/>
              </a:rPr>
              <a:t>Kaikille hyvää asumista</a:t>
            </a:r>
          </a:p>
        </p:txBody>
      </p:sp>
    </p:spTree>
    <p:extLst>
      <p:ext uri="{BB962C8B-B14F-4D97-AF65-F5344CB8AC3E}">
        <p14:creationId xmlns:p14="http://schemas.microsoft.com/office/powerpoint/2010/main" val="1611400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55DD5054-B118-41E8-8E3E-713B0E63DDC1}"/>
              </a:ext>
            </a:extLst>
          </p:cNvPr>
          <p:cNvSpPr/>
          <p:nvPr userDrawn="1"/>
        </p:nvSpPr>
        <p:spPr bwMode="auto">
          <a:xfrm>
            <a:off x="7164288" y="0"/>
            <a:ext cx="1979712" cy="166657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428969A3-CBE0-4F4E-BE08-BCB791CCF964}"/>
              </a:ext>
            </a:extLst>
          </p:cNvPr>
          <p:cNvSpPr/>
          <p:nvPr userDrawn="1"/>
        </p:nvSpPr>
        <p:spPr bwMode="auto">
          <a:xfrm>
            <a:off x="7164288" y="1707654"/>
            <a:ext cx="1979712" cy="1707654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6FED0601-6DC6-4B09-950C-F5499A138C85}"/>
              </a:ext>
            </a:extLst>
          </p:cNvPr>
          <p:cNvSpPr/>
          <p:nvPr userDrawn="1"/>
        </p:nvSpPr>
        <p:spPr bwMode="auto">
          <a:xfrm>
            <a:off x="7164288" y="3456384"/>
            <a:ext cx="1979712" cy="1689062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69654" y="572666"/>
            <a:ext cx="4738464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209800" y="1588084"/>
            <a:ext cx="4738464" cy="27838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318656" y="387668"/>
            <a:ext cx="1558644" cy="864096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380312" y="2139702"/>
            <a:ext cx="1548172" cy="864096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FD1478DD-A875-4605-8FEF-A05EFE7AB32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380312" y="3847356"/>
            <a:ext cx="1548172" cy="864096"/>
          </a:xfrm>
        </p:spPr>
        <p:txBody>
          <a:bodyPr anchor="ctr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0678610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400800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1905000" y="1714500"/>
            <a:ext cx="6629400" cy="2971800"/>
          </a:xfrm>
        </p:spPr>
        <p:txBody>
          <a:bodyPr/>
          <a:lstStyle/>
          <a:p>
            <a:pPr lvl="0"/>
            <a:r>
              <a:rPr lang="fi-FI" noProof="0"/>
              <a:t>Lisää SmartArt-kuva napsauttamalla kuvaketta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2C5C5-623E-48C6-8895-5FCE1219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A79E-4E34-496B-B412-F381A7A4DF0F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0914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95790" y="627534"/>
            <a:ext cx="6270848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95790" y="1574616"/>
            <a:ext cx="6194648" cy="2971800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1524C92-2EFB-4512-B436-4FF903FCCFE0}"/>
              </a:ext>
            </a:extLst>
          </p:cNvPr>
          <p:cNvSpPr/>
          <p:nvPr userDrawn="1"/>
        </p:nvSpPr>
        <p:spPr bwMode="auto">
          <a:xfrm>
            <a:off x="242075" y="1707655"/>
            <a:ext cx="1080120" cy="108012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7F9FC8A-B477-4A85-924F-6AD4F884B643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FC9D507C-B8D5-4559-A323-8B36541D2D9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0A91A4C-EB4B-47D2-989E-72CF233FC4B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51520" y="1815666"/>
            <a:ext cx="1038597" cy="864096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232097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90" y="627534"/>
            <a:ext cx="6270848" cy="3429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7A45B13-FB1C-447C-B261-7556EC00FFEC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BE6F3290-17D1-45E8-9781-461C37FE3F2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Sisällön paikkamerkki 5">
            <a:extLst>
              <a:ext uri="{FF2B5EF4-FFF2-40B4-BE49-F238E27FC236}">
                <a16:creationId xmlns:a16="http://schemas.microsoft.com/office/drawing/2014/main" id="{5440B385-2714-4626-AC9C-5D396B3F1F4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26490" y="1420267"/>
            <a:ext cx="6283325" cy="309569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72771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238" y="629426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7A45B13-FB1C-447C-B261-7556EC00FFEC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BE6F3290-17D1-45E8-9781-461C37FE3F2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7" name="Sisällön paikkamerkki 5">
            <a:extLst>
              <a:ext uri="{FF2B5EF4-FFF2-40B4-BE49-F238E27FC236}">
                <a16:creationId xmlns:a16="http://schemas.microsoft.com/office/drawing/2014/main" id="{951FA929-4E21-4825-9C94-BC4444FF0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26490" y="1420267"/>
            <a:ext cx="6283325" cy="309569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58187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90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7A45B13-FB1C-447C-B261-7556EC00FFEC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BE6F3290-17D1-45E8-9781-461C37FE3F2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7" name="Sisällön paikkamerkki 5">
            <a:extLst>
              <a:ext uri="{FF2B5EF4-FFF2-40B4-BE49-F238E27FC236}">
                <a16:creationId xmlns:a16="http://schemas.microsoft.com/office/drawing/2014/main" id="{6CE80849-AA81-45DE-856B-06B28ABB76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26490" y="1420267"/>
            <a:ext cx="6283325" cy="30309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1383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89584" y="579780"/>
            <a:ext cx="6270848" cy="3429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6253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627534"/>
            <a:ext cx="6270848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39752" y="1471810"/>
            <a:ext cx="6194648" cy="2971800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1524C92-2EFB-4512-B436-4FF903FCCFE0}"/>
              </a:ext>
            </a:extLst>
          </p:cNvPr>
          <p:cNvSpPr/>
          <p:nvPr userDrawn="1"/>
        </p:nvSpPr>
        <p:spPr bwMode="auto">
          <a:xfrm>
            <a:off x="1043608" y="1491630"/>
            <a:ext cx="1080120" cy="108012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7F9FC8A-B477-4A85-924F-6AD4F884B643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FC9D507C-B8D5-4559-A323-8B36541D2D9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0A91A4C-EB4B-47D2-989E-72CF233FC4B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53053" y="1599641"/>
            <a:ext cx="1038597" cy="864096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797118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1" y="627534"/>
            <a:ext cx="6270848" cy="34290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7" name="Taulukon paikkamerkki 6">
            <a:extLst>
              <a:ext uri="{FF2B5EF4-FFF2-40B4-BE49-F238E27FC236}">
                <a16:creationId xmlns:a16="http://schemas.microsoft.com/office/drawing/2014/main" id="{CABAFD10-85CD-41DC-80B6-3C0A888B4ED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339751" y="1419623"/>
            <a:ext cx="6285135" cy="3031608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7A45B13-FB1C-447C-B261-7556EC00FFEC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BE6F3290-17D1-45E8-9781-461C37FE3F2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1340450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627534"/>
            <a:ext cx="6270848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26490" y="1479430"/>
            <a:ext cx="6194648" cy="2971800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1524C92-2EFB-4512-B436-4FF903FCCFE0}"/>
              </a:ext>
            </a:extLst>
          </p:cNvPr>
          <p:cNvSpPr/>
          <p:nvPr userDrawn="1"/>
        </p:nvSpPr>
        <p:spPr bwMode="auto">
          <a:xfrm>
            <a:off x="1043608" y="1491630"/>
            <a:ext cx="1080120" cy="1080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7F9FC8A-B477-4A85-924F-6AD4F884B643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FC9D507C-B8D5-4559-A323-8B36541D2D9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0A91A4C-EB4B-47D2-989E-72CF233FC4B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53053" y="1599641"/>
            <a:ext cx="1038597" cy="864096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3579742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95790" y="627534"/>
            <a:ext cx="6270848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95790" y="1574616"/>
            <a:ext cx="6194648" cy="2971800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1524C92-2EFB-4512-B436-4FF903FCCFE0}"/>
              </a:ext>
            </a:extLst>
          </p:cNvPr>
          <p:cNvSpPr/>
          <p:nvPr userDrawn="1"/>
        </p:nvSpPr>
        <p:spPr bwMode="auto">
          <a:xfrm>
            <a:off x="242075" y="1707655"/>
            <a:ext cx="1080120" cy="108012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7F9FC8A-B477-4A85-924F-6AD4F884B643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FC9D507C-B8D5-4559-A323-8B36541D2D9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0A91A4C-EB4B-47D2-989E-72CF233FC4B5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51520" y="1815666"/>
            <a:ext cx="1038597" cy="864096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2546901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86549"/>
            <a:ext cx="6629400" cy="329017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5000" y="1714500"/>
            <a:ext cx="3171056" cy="28424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95900" y="1714500"/>
            <a:ext cx="3238500" cy="2842451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7356F-27CD-454F-944C-CD8135AA9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40CC-64CA-427D-8907-07D52159AF6C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66B46031-2C06-41CD-BA80-CA2BB52C462C}"/>
              </a:ext>
            </a:extLst>
          </p:cNvPr>
          <p:cNvSpPr/>
          <p:nvPr userDrawn="1"/>
        </p:nvSpPr>
        <p:spPr bwMode="auto">
          <a:xfrm rot="21284110">
            <a:off x="266642" y="1557016"/>
            <a:ext cx="1603303" cy="1603303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B31DAC31-A139-4B3F-8C5C-805E51E4832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352712" y="1926619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10586949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_lev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49274"/>
            <a:ext cx="6034608" cy="43829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209800" y="1497882"/>
            <a:ext cx="6034608" cy="287406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35AB1181-05AB-430D-A104-E58291F0A8D7}"/>
              </a:ext>
            </a:extLst>
          </p:cNvPr>
          <p:cNvSpPr/>
          <p:nvPr userDrawn="1"/>
        </p:nvSpPr>
        <p:spPr bwMode="auto">
          <a:xfrm rot="21284110">
            <a:off x="327164" y="2803117"/>
            <a:ext cx="1728192" cy="1728192"/>
          </a:xfrm>
          <a:prstGeom prst="ellipse">
            <a:avLst/>
          </a:prstGeom>
          <a:solidFill>
            <a:srgbClr val="C73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F3180EE-88F0-4B2D-81BD-D260AA65FE6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52628" y="3235165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16816790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47137"/>
            <a:ext cx="5040560" cy="4382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7C3414B9-AD8A-4BB7-B168-8F6C60EB0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08304" y="0"/>
            <a:ext cx="1835696" cy="514350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/>
              <a:t>Lisää kuva napsauttamalla kuvaketta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" y="1432896"/>
            <a:ext cx="5423945" cy="30963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E8CA8E46-E835-4FF0-A23F-58633ADC0665}"/>
              </a:ext>
            </a:extLst>
          </p:cNvPr>
          <p:cNvSpPr/>
          <p:nvPr userDrawn="1"/>
        </p:nvSpPr>
        <p:spPr bwMode="auto">
          <a:xfrm rot="21284110">
            <a:off x="5943789" y="3085434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5B4C7BF-C2F1-4200-B3B9-9E7C355C05C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6098624" y="3517482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1736235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101" y="545707"/>
            <a:ext cx="5040560" cy="4382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7C3414B9-AD8A-4BB7-B168-8F6C60EB0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08304" y="0"/>
            <a:ext cx="1835696" cy="514350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102313" y="1419622"/>
            <a:ext cx="4824536" cy="30243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496B6211-AA1A-4682-94C7-02552132E810}"/>
              </a:ext>
            </a:extLst>
          </p:cNvPr>
          <p:cNvSpPr/>
          <p:nvPr userDrawn="1"/>
        </p:nvSpPr>
        <p:spPr bwMode="auto">
          <a:xfrm rot="21284110">
            <a:off x="387337" y="2791410"/>
            <a:ext cx="1728192" cy="1728192"/>
          </a:xfrm>
          <a:prstGeom prst="ellipse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F3ED2C57-4335-49FE-9B65-96005DCA805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568017" y="3223458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2609256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101" y="545707"/>
            <a:ext cx="5040560" cy="4382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7C3414B9-AD8A-4BB7-B168-8F6C60EB0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08304" y="0"/>
            <a:ext cx="1835696" cy="514350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102313" y="1419622"/>
            <a:ext cx="4824536" cy="30243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496B6211-AA1A-4682-94C7-02552132E810}"/>
              </a:ext>
            </a:extLst>
          </p:cNvPr>
          <p:cNvSpPr/>
          <p:nvPr userDrawn="1"/>
        </p:nvSpPr>
        <p:spPr bwMode="auto">
          <a:xfrm rot="21284110">
            <a:off x="387337" y="2791410"/>
            <a:ext cx="1728192" cy="172819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F3ED2C57-4335-49FE-9B65-96005DCA805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568017" y="3223458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838068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256" y="549274"/>
            <a:ext cx="5020024" cy="4382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7C3414B9-AD8A-4BB7-B168-8F6C60EB0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08304" y="0"/>
            <a:ext cx="1835696" cy="514350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047464E-52FB-4190-B561-6DDA98A18F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072256" y="1497882"/>
            <a:ext cx="5020024" cy="30963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35AB1181-05AB-430D-A104-E58291F0A8D7}"/>
              </a:ext>
            </a:extLst>
          </p:cNvPr>
          <p:cNvSpPr/>
          <p:nvPr userDrawn="1"/>
        </p:nvSpPr>
        <p:spPr bwMode="auto">
          <a:xfrm rot="21284110">
            <a:off x="327164" y="2803117"/>
            <a:ext cx="1728192" cy="1728192"/>
          </a:xfrm>
          <a:prstGeom prst="ellipse">
            <a:avLst/>
          </a:prstGeom>
          <a:solidFill>
            <a:srgbClr val="C73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F3180EE-88F0-4B2D-81BD-D260AA65FE6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52628" y="3235165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299649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55526"/>
            <a:ext cx="6270848" cy="3429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5000" y="1419622"/>
            <a:ext cx="3238500" cy="3024336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7356F-27CD-454F-944C-CD8135AA9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40CC-64CA-427D-8907-07D52159AF6C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DC0A9944-E71B-48FB-8F02-0F67E844E1E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508104" y="1419622"/>
            <a:ext cx="3238500" cy="3024336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37C04-7B74-439A-AB8D-E76E525C29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0846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800" y="548879"/>
            <a:ext cx="640080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01024" y="1491630"/>
            <a:ext cx="2933700" cy="2971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499328" y="1491630"/>
            <a:ext cx="3026296" cy="2971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31D3D-FAC1-42DB-8E7C-36229F90D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38-9631-4D71-8B3C-1C31403B0843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AAEB47B3-D006-4D44-81D7-A3B459198C8E}"/>
              </a:ext>
            </a:extLst>
          </p:cNvPr>
          <p:cNvSpPr/>
          <p:nvPr userDrawn="1"/>
        </p:nvSpPr>
        <p:spPr bwMode="auto">
          <a:xfrm rot="21284110">
            <a:off x="463909" y="2803118"/>
            <a:ext cx="1728192" cy="1728192"/>
          </a:xfrm>
          <a:prstGeom prst="ellipse">
            <a:avLst/>
          </a:prstGeom>
          <a:solidFill>
            <a:srgbClr val="36A6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FF0032A0-ACE9-4DD8-AC08-A67D991E744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618744" y="3235165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4113852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2326490" y="548878"/>
            <a:ext cx="6284110" cy="4137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D854A3-EB4E-4051-9746-A17F99C3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CAF1-E4F0-4ED5-A314-A3DC8A889879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71325915-39C7-41FD-A3D0-CA10106553A7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rgbClr val="FFFFFF"/>
          </a:solidFill>
          <a:ln w="44450" cap="flat" cmpd="dbl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9CDCCD41-C320-410D-84F8-D9188F3A2C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5001563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o-up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49274"/>
            <a:ext cx="6034608" cy="43829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35AB1181-05AB-430D-A104-E58291F0A8D7}"/>
              </a:ext>
            </a:extLst>
          </p:cNvPr>
          <p:cNvSpPr/>
          <p:nvPr userDrawn="1"/>
        </p:nvSpPr>
        <p:spPr bwMode="auto">
          <a:xfrm rot="21284110">
            <a:off x="327164" y="2803117"/>
            <a:ext cx="1728192" cy="1728192"/>
          </a:xfrm>
          <a:prstGeom prst="ellipse">
            <a:avLst/>
          </a:prstGeom>
          <a:solidFill>
            <a:srgbClr val="C73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F3180EE-88F0-4B2D-81BD-D260AA65FE6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52628" y="3235165"/>
            <a:ext cx="1418522" cy="864096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  <p:sp>
        <p:nvSpPr>
          <p:cNvPr id="6" name="Median paikkamerkki 5">
            <a:extLst>
              <a:ext uri="{FF2B5EF4-FFF2-40B4-BE49-F238E27FC236}">
                <a16:creationId xmlns:a16="http://schemas.microsoft.com/office/drawing/2014/main" id="{89869503-6876-44F3-96B4-4C6494F960E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318010" y="1298575"/>
            <a:ext cx="5818188" cy="311467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7822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800" y="788690"/>
            <a:ext cx="640080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2209800" y="1714500"/>
            <a:ext cx="6324600" cy="2971800"/>
          </a:xfrm>
        </p:spPr>
        <p:txBody>
          <a:bodyPr/>
          <a:lstStyle/>
          <a:p>
            <a:pPr lvl="0"/>
            <a:r>
              <a:rPr lang="fi-FI" noProof="0"/>
              <a:t>Lisää SmartArt-kuva napsauttamalla kuvaketta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2C5C5-623E-48C6-8895-5FCE1219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A79E-4E34-496B-B412-F381A7A4DF0F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598BC5B8-539D-4838-B1FD-25CC4B36B67B}"/>
              </a:ext>
            </a:extLst>
          </p:cNvPr>
          <p:cNvSpPr/>
          <p:nvPr userDrawn="1"/>
        </p:nvSpPr>
        <p:spPr bwMode="auto">
          <a:xfrm rot="21284110">
            <a:off x="327164" y="2647394"/>
            <a:ext cx="1728192" cy="1728192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E5A91DF5-135F-4908-94E7-48A9CF1077A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 rot="21299696">
            <a:off x="482000" y="3064030"/>
            <a:ext cx="1418522" cy="864096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Nosto tähän</a:t>
            </a:r>
          </a:p>
        </p:txBody>
      </p:sp>
    </p:spTree>
    <p:extLst>
      <p:ext uri="{BB962C8B-B14F-4D97-AF65-F5344CB8AC3E}">
        <p14:creationId xmlns:p14="http://schemas.microsoft.com/office/powerpoint/2010/main" val="39379704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90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64D44E-F7DE-41F1-A171-F09FC3B94F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26490" y="1420267"/>
            <a:ext cx="6283325" cy="316706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477292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1200150"/>
          </a:xfrm>
        </p:spPr>
        <p:txBody>
          <a:bodyPr/>
          <a:lstStyle>
            <a:lvl1pPr algn="ctr">
              <a:defRPr sz="36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5806"/>
            <a:ext cx="6400800" cy="1153294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AD0115-7627-4A28-B379-66D94B820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B0607C8-4C3A-4B05-9475-EE4BCDA56550}" type="datetime1">
              <a:rPr lang="fi-FI" smtClean="0"/>
              <a:pPr>
                <a:defRPr/>
              </a:pPr>
              <a:t>24.5.2023</a:t>
            </a:fld>
            <a:endParaRPr lang="fi-FI"/>
          </a:p>
          <a:p>
            <a:pPr>
              <a:defRPr/>
            </a:pPr>
            <a:r>
              <a:rPr lang="fi-FI"/>
              <a:t>Tekijän nimi</a:t>
            </a:r>
            <a:endParaRPr lang="fi-FI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8ED4A-443A-412A-A826-7CA9DA1C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114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89584" y="579780"/>
            <a:ext cx="6270848" cy="3429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986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57B584-85C6-4794-A7EC-5CED3AC7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76" y="2024320"/>
            <a:ext cx="6270848" cy="109486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1588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57B584-85C6-4794-A7EC-5CED3AC7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76" y="2024320"/>
            <a:ext cx="6270848" cy="1094860"/>
          </a:xfrm>
        </p:spPr>
        <p:txBody>
          <a:bodyPr/>
          <a:lstStyle>
            <a:lvl1pPr algn="ctr"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FC06A0-E4AF-4D0D-B44B-41A660E4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7842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55526"/>
            <a:ext cx="6270848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6508" y="1491630"/>
            <a:ext cx="3238500" cy="2971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7356F-27CD-454F-944C-CD8135AA9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40CC-64CA-427D-8907-07D52159AF6C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DC0A9944-E71B-48FB-8F02-0F67E844E1E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509612" y="1491630"/>
            <a:ext cx="3238500" cy="2971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7976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9712" y="555526"/>
            <a:ext cx="6700323" cy="4320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3568" y="1419622"/>
            <a:ext cx="3813820" cy="47982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3568" y="1898332"/>
            <a:ext cx="3813820" cy="252028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71483" y="1419622"/>
            <a:ext cx="3815318" cy="47982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71483" y="1912540"/>
            <a:ext cx="3815318" cy="252028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B7E4DA-D7D6-43B7-B12C-511F0AE14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0318-9515-4937-9D9C-06CD58540522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71860C7-CE09-4814-8168-B58C7553D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16449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9800" y="555526"/>
            <a:ext cx="6477000" cy="4320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2753" y="1371848"/>
            <a:ext cx="3903223" cy="47982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2753" y="1911340"/>
            <a:ext cx="3903223" cy="253261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783577" y="1371848"/>
            <a:ext cx="3903223" cy="479822"/>
          </a:xfrm>
        </p:spPr>
        <p:txBody>
          <a:bodyPr anchor="b"/>
          <a:lstStyle>
            <a:lvl1pPr marL="0" indent="0">
              <a:buNone/>
              <a:defRPr sz="1600" b="1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83577" y="1923678"/>
            <a:ext cx="3903223" cy="252028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B7E4DA-D7D6-43B7-B12C-511F0AE14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0318-9515-4937-9D9C-06CD58540522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7448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39752" y="627534"/>
            <a:ext cx="6270848" cy="3429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2310FE-7569-4B06-A30A-585070324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2F13-369F-4FB4-9811-5718EB0BBD74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1587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B48C1C-08E2-427B-AA55-4AF45E71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ECE4-EF7B-4899-8337-9177D72C5861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565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3C131-89C2-4A69-B52F-9FCB535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54100"/>
            <a:ext cx="4824536" cy="438299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3DA042-0F94-4F99-B51F-6C2B5D2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4E3F2D1-9F7B-4DA7-B198-3BBDFFED8AA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5285" y="3096385"/>
            <a:ext cx="2603004" cy="154462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1E6EBF0-6E43-4CE5-BA1E-2F78FFC2150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5536" y="1275606"/>
            <a:ext cx="2603004" cy="1656183"/>
          </a:xfrm>
          <a:prstGeom prst="wedgeRectCallou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3C358D7-4EE3-4A8A-BDE2-804FB62F3AA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81541" y="3096385"/>
            <a:ext cx="2583255" cy="15446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37E5F991-D7E3-46AB-B4D1-B5E5AD4647A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61792" y="1275606"/>
            <a:ext cx="2603004" cy="1656183"/>
          </a:xfrm>
          <a:prstGeom prst="wedgeRectCallou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B946DD04-0257-4196-9512-081E74E0908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55080" y="3096385"/>
            <a:ext cx="2583255" cy="15446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4E48A1D-4AE8-4550-8095-418A8CC6B46F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135331" y="1275606"/>
            <a:ext cx="2603004" cy="1656183"/>
          </a:xfrm>
          <a:prstGeom prst="wedgeRectCallou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88082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477539"/>
            <a:ext cx="3008313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555526"/>
            <a:ext cx="5111750" cy="40390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2349078"/>
            <a:ext cx="3008313" cy="224554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3D9FB-3A8F-44BE-9355-690349D1A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739B-22A1-483A-9B8F-23D6BD52552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4279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629400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905000" y="1569328"/>
            <a:ext cx="3238500" cy="297180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295900" y="1569328"/>
            <a:ext cx="3238500" cy="2971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31D3D-FAC1-42DB-8E7C-36229F90D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38-9631-4D71-8B3C-1C31403B0843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476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905000" y="548878"/>
            <a:ext cx="6705600" cy="41374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D854A3-EB4E-4051-9746-A17F99C3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CAF1-E4F0-4ED5-A314-A3DC8A889879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7345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05000" y="572666"/>
            <a:ext cx="6400800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1905000" y="1491630"/>
            <a:ext cx="6400800" cy="2971800"/>
          </a:xfrm>
        </p:spPr>
        <p:txBody>
          <a:bodyPr/>
          <a:lstStyle/>
          <a:p>
            <a:pPr lvl="0"/>
            <a:r>
              <a:rPr lang="fi-FI" noProof="0"/>
              <a:t>Lisää SmartArt-kuva napsauttamalla kuvaketta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2C5C5-623E-48C6-8895-5FCE1219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A79E-4E34-496B-B412-F381A7A4DF0F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59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0F3F3F6-C948-4BA9-9EEF-171A3642F408}"/>
              </a:ext>
            </a:extLst>
          </p:cNvPr>
          <p:cNvSpPr/>
          <p:nvPr userDrawn="1"/>
        </p:nvSpPr>
        <p:spPr bwMode="auto">
          <a:xfrm>
            <a:off x="394192" y="1753167"/>
            <a:ext cx="2771800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D7511F-B2B2-4E35-9AE4-E7F313BD97DD}"/>
              </a:ext>
            </a:extLst>
          </p:cNvPr>
          <p:cNvSpPr/>
          <p:nvPr userDrawn="1"/>
        </p:nvSpPr>
        <p:spPr bwMode="auto">
          <a:xfrm>
            <a:off x="3202504" y="1753167"/>
            <a:ext cx="2771800" cy="2232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166C528-17C1-411C-AFAA-C72A0E88C91B}"/>
              </a:ext>
            </a:extLst>
          </p:cNvPr>
          <p:cNvSpPr/>
          <p:nvPr userDrawn="1"/>
        </p:nvSpPr>
        <p:spPr bwMode="auto">
          <a:xfrm>
            <a:off x="6012160" y="1753167"/>
            <a:ext cx="2771800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95082"/>
            <a:ext cx="655888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74EC411D-0AEB-4C14-8390-6CE0EBDD94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52499" y="1987193"/>
            <a:ext cx="2448272" cy="1764196"/>
          </a:xfrm>
        </p:spPr>
        <p:txBody>
          <a:bodyPr/>
          <a:lstStyle>
            <a:lvl1pPr marL="0" indent="0">
              <a:buNone/>
              <a:defRPr sz="14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6CEAADA-BCA7-43DC-8765-6B9D90E74456}"/>
              </a:ext>
            </a:extLst>
          </p:cNvPr>
          <p:cNvSpPr/>
          <p:nvPr userDrawn="1"/>
        </p:nvSpPr>
        <p:spPr bwMode="auto">
          <a:xfrm>
            <a:off x="-18764" y="1753167"/>
            <a:ext cx="375100" cy="223224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ACED29D-E225-48E4-8645-2E8DF76045E2}"/>
              </a:ext>
            </a:extLst>
          </p:cNvPr>
          <p:cNvSpPr/>
          <p:nvPr userDrawn="1"/>
        </p:nvSpPr>
        <p:spPr bwMode="auto">
          <a:xfrm>
            <a:off x="8821816" y="1753167"/>
            <a:ext cx="303420" cy="223224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364268" y="1987193"/>
            <a:ext cx="2448272" cy="1772456"/>
          </a:xfrm>
        </p:spPr>
        <p:txBody>
          <a:bodyPr/>
          <a:lstStyle>
            <a:lvl1pPr marL="0" indent="0">
              <a:buNone/>
              <a:defRPr sz="14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77222" y="1987193"/>
            <a:ext cx="2448272" cy="1772456"/>
          </a:xfrm>
        </p:spPr>
        <p:txBody>
          <a:bodyPr/>
          <a:lstStyle>
            <a:lvl1pPr marL="0" indent="0">
              <a:buNone/>
              <a:defRPr sz="14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1904191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0F3F3F6-C948-4BA9-9EEF-171A3642F408}"/>
              </a:ext>
            </a:extLst>
          </p:cNvPr>
          <p:cNvSpPr/>
          <p:nvPr userDrawn="1"/>
        </p:nvSpPr>
        <p:spPr bwMode="auto">
          <a:xfrm>
            <a:off x="415952" y="1766869"/>
            <a:ext cx="2771800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D7511F-B2B2-4E35-9AE4-E7F313BD97DD}"/>
              </a:ext>
            </a:extLst>
          </p:cNvPr>
          <p:cNvSpPr/>
          <p:nvPr userDrawn="1"/>
        </p:nvSpPr>
        <p:spPr bwMode="auto">
          <a:xfrm>
            <a:off x="3224264" y="1766869"/>
            <a:ext cx="2771800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166C528-17C1-411C-AFAA-C72A0E88C91B}"/>
              </a:ext>
            </a:extLst>
          </p:cNvPr>
          <p:cNvSpPr/>
          <p:nvPr userDrawn="1"/>
        </p:nvSpPr>
        <p:spPr bwMode="auto">
          <a:xfrm>
            <a:off x="6033920" y="1766869"/>
            <a:ext cx="2771800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95082"/>
            <a:ext cx="6558880" cy="3429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74EC411D-0AEB-4C14-8390-6CE0EBDD94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4259" y="2000895"/>
            <a:ext cx="2448272" cy="1764196"/>
          </a:xfrm>
        </p:spPr>
        <p:txBody>
          <a:bodyPr/>
          <a:lstStyle>
            <a:lvl1pPr marL="0" indent="0">
              <a:buNone/>
              <a:defRPr sz="18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6CEAADA-BCA7-43DC-8765-6B9D90E74456}"/>
              </a:ext>
            </a:extLst>
          </p:cNvPr>
          <p:cNvSpPr/>
          <p:nvPr userDrawn="1"/>
        </p:nvSpPr>
        <p:spPr bwMode="auto">
          <a:xfrm>
            <a:off x="2996" y="1766869"/>
            <a:ext cx="375100" cy="22322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ACED29D-E225-48E4-8645-2E8DF76045E2}"/>
              </a:ext>
            </a:extLst>
          </p:cNvPr>
          <p:cNvSpPr/>
          <p:nvPr userDrawn="1"/>
        </p:nvSpPr>
        <p:spPr bwMode="auto">
          <a:xfrm>
            <a:off x="8843576" y="1766869"/>
            <a:ext cx="303420" cy="2232248"/>
          </a:xfrm>
          <a:prstGeom prst="rect">
            <a:avLst/>
          </a:prstGeom>
          <a:solidFill>
            <a:srgbClr val="94C4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32" charset="-128"/>
            </a:endParaRP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386028" y="2000895"/>
            <a:ext cx="2448272" cy="1772456"/>
          </a:xfrm>
        </p:spPr>
        <p:txBody>
          <a:bodyPr/>
          <a:lstStyle>
            <a:lvl1pPr marL="0" indent="0">
              <a:buNone/>
              <a:defRPr sz="18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98982" y="2000895"/>
            <a:ext cx="2448272" cy="1772456"/>
          </a:xfrm>
        </p:spPr>
        <p:txBody>
          <a:bodyPr/>
          <a:lstStyle>
            <a:lvl1pPr marL="0" indent="0">
              <a:buNone/>
              <a:defRPr sz="180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2206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55526"/>
            <a:ext cx="6270848" cy="3429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2310FE-7569-4B06-A30A-585070324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2F13-369F-4FB4-9811-5718EB0BBD74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2617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, kaavi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595082"/>
            <a:ext cx="6558880" cy="3429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74EC411D-0AEB-4C14-8390-6CE0EBDD94D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28445" y="1973450"/>
            <a:ext cx="2448272" cy="1742167"/>
          </a:xfrm>
        </p:spPr>
        <p:txBody>
          <a:bodyPr anchor="ctr"/>
          <a:lstStyle>
            <a:lvl1pPr marL="0" indent="0">
              <a:buNone/>
              <a:defRPr sz="1800" cap="all" baseline="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4E6F379-24DF-4C1A-AD43-2E579E373D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354330" y="1973554"/>
            <a:ext cx="2448272" cy="1750324"/>
          </a:xfrm>
        </p:spPr>
        <p:txBody>
          <a:bodyPr anchor="ctr"/>
          <a:lstStyle>
            <a:lvl1pPr marL="0" indent="0">
              <a:buNone/>
              <a:defRPr sz="1800" cap="all" baseline="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B50F4466-7573-4A72-982A-A760B53551E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67284" y="1973554"/>
            <a:ext cx="2448272" cy="1750324"/>
          </a:xfrm>
        </p:spPr>
        <p:txBody>
          <a:bodyPr anchor="ctr"/>
          <a:lstStyle>
            <a:lvl1pPr marL="0" indent="0">
              <a:buNone/>
              <a:defRPr sz="1800" cap="all" baseline="0">
                <a:solidFill>
                  <a:srgbClr val="2853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9727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12.sv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8B27C4-5E78-4CEC-9E5E-BC12F8E24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9750" y="581133"/>
            <a:ext cx="627084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5FB3C7-ADA1-49D5-9A80-5C6BCD08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9750" y="1572676"/>
            <a:ext cx="6260682" cy="283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1A883E-4EA4-4AC9-95CA-B97B3C3BF6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4800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30000">
                <a:latin typeface="+mj-lt"/>
              </a:defRPr>
            </a:lvl1pPr>
          </a:lstStyle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pic>
        <p:nvPicPr>
          <p:cNvPr id="6" name="Kuva 5" descr="ARAn logo.">
            <a:extLst>
              <a:ext uri="{FF2B5EF4-FFF2-40B4-BE49-F238E27FC236}">
                <a16:creationId xmlns:a16="http://schemas.microsoft.com/office/drawing/2014/main" id="{12ABB9FD-A2D1-4AE6-A4F4-F7F96CDAC63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47157"/>
            <a:ext cx="1079309" cy="59024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A393E43D-9641-4743-87FB-3BB21D2298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8CBC40A-50C9-4EE5-83EE-9E8EADBE44F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02" r:id="rId3"/>
    <p:sldLayoutId id="2147483695" r:id="rId4"/>
    <p:sldLayoutId id="2147483682" r:id="rId5"/>
    <p:sldLayoutId id="2147483681" r:id="rId6"/>
    <p:sldLayoutId id="2147483683" r:id="rId7"/>
    <p:sldLayoutId id="2147483684" r:id="rId8"/>
    <p:sldLayoutId id="2147483685" r:id="rId9"/>
    <p:sldLayoutId id="2147483686" r:id="rId10"/>
    <p:sldLayoutId id="2147483761" r:id="rId11"/>
    <p:sldLayoutId id="2147483696" r:id="rId12"/>
    <p:sldLayoutId id="2147483687" r:id="rId13"/>
    <p:sldLayoutId id="2147483688" r:id="rId14"/>
    <p:sldLayoutId id="2147483869" r:id="rId15"/>
    <p:sldLayoutId id="2147483691" r:id="rId16"/>
    <p:sldLayoutId id="2147483692" r:id="rId17"/>
    <p:sldLayoutId id="2147483693" r:id="rId18"/>
    <p:sldLayoutId id="2147483698" r:id="rId19"/>
    <p:sldLayoutId id="2147483699" r:id="rId20"/>
    <p:sldLayoutId id="2147483694" r:id="rId21"/>
    <p:sldLayoutId id="2147483878" r:id="rId22"/>
    <p:sldLayoutId id="2147483882" r:id="rId23"/>
    <p:sldLayoutId id="2147483883" r:id="rId24"/>
    <p:sldLayoutId id="2147483879" r:id="rId25"/>
    <p:sldLayoutId id="2147483880" r:id="rId26"/>
    <p:sldLayoutId id="2147483881" r:id="rId27"/>
    <p:sldLayoutId id="2147483884" r:id="rId28"/>
    <p:sldLayoutId id="2147483700" r:id="rId29"/>
    <p:sldLayoutId id="2147483904" r:id="rId30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accent6"/>
        </a:buClr>
        <a:buFont typeface="Verdana Pro" panose="020B060403050404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accent2">
            <a:lumMod val="75000"/>
          </a:schemeClr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4B232D-C03F-404C-A63E-BAF06538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6512" y="4501782"/>
            <a:ext cx="9144000" cy="590248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CD8B27C4-5E78-4CEC-9E5E-BC12F8E24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9750" y="581133"/>
            <a:ext cx="627084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5FB3C7-ADA1-49D5-9A80-5C6BCD08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1729" y="1484445"/>
            <a:ext cx="6260682" cy="299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1A883E-4EA4-4AC9-95CA-B97B3C3BF6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4800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30000">
                <a:latin typeface="Verdana "/>
              </a:defRPr>
            </a:lvl1pPr>
          </a:lstStyle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pic>
        <p:nvPicPr>
          <p:cNvPr id="8" name="Kuva 7" descr="ARAn logo.">
            <a:extLst>
              <a:ext uri="{FF2B5EF4-FFF2-40B4-BE49-F238E27FC236}">
                <a16:creationId xmlns:a16="http://schemas.microsoft.com/office/drawing/2014/main" id="{B3800DB8-814D-4A1A-A46D-FBC972DC2E7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47157"/>
            <a:ext cx="1079309" cy="5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74" r:id="rId4"/>
    <p:sldLayoutId id="2147483875" r:id="rId5"/>
    <p:sldLayoutId id="2147483818" r:id="rId6"/>
    <p:sldLayoutId id="2147483820" r:id="rId7"/>
    <p:sldLayoutId id="2147483821" r:id="rId8"/>
    <p:sldLayoutId id="2147483822" r:id="rId9"/>
    <p:sldLayoutId id="2147483825" r:id="rId10"/>
    <p:sldLayoutId id="2147483826" r:id="rId11"/>
    <p:sldLayoutId id="2147483828" r:id="rId12"/>
    <p:sldLayoutId id="2147483829" r:id="rId13"/>
    <p:sldLayoutId id="2147483834" r:id="rId14"/>
    <p:sldLayoutId id="2147483832" r:id="rId15"/>
    <p:sldLayoutId id="2147483860" r:id="rId16"/>
    <p:sldLayoutId id="2147483873" r:id="rId17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CB1212E-EA14-41A3-B8D3-EDDD06CD517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344729"/>
            <a:ext cx="9144000" cy="823913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CD8B27C4-5E78-4CEC-9E5E-BC12F8E24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9750" y="581133"/>
            <a:ext cx="627084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5FB3C7-ADA1-49D5-9A80-5C6BCD08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460" y="1425170"/>
            <a:ext cx="6260682" cy="299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1A883E-4EA4-4AC9-95CA-B97B3C3BF6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70" y="4659982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30000">
                <a:latin typeface="+mj-lt"/>
              </a:defRPr>
            </a:lvl1pPr>
          </a:lstStyle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pic>
        <p:nvPicPr>
          <p:cNvPr id="7" name="Kuva 6" descr="ARAn logo.">
            <a:extLst>
              <a:ext uri="{FF2B5EF4-FFF2-40B4-BE49-F238E27FC236}">
                <a16:creationId xmlns:a16="http://schemas.microsoft.com/office/drawing/2014/main" id="{FF18CA56-A4B5-4C4A-B4B4-6F16B42D1B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47157"/>
            <a:ext cx="1079309" cy="5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7" r:id="rId3"/>
    <p:sldLayoutId id="2147483789" r:id="rId4"/>
    <p:sldLayoutId id="2147483793" r:id="rId5"/>
    <p:sldLayoutId id="2147483800" r:id="rId6"/>
    <p:sldLayoutId id="2147483803" r:id="rId7"/>
    <p:sldLayoutId id="2147483804" r:id="rId8"/>
    <p:sldLayoutId id="2147483877" r:id="rId9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•"/>
        <a:defRPr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–"/>
        <a:defRPr sz="1600">
          <a:solidFill>
            <a:schemeClr val="tx1">
              <a:lumMod val="90000"/>
              <a:lumOff val="10000"/>
            </a:schemeClr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•"/>
        <a:defRPr sz="1400">
          <a:solidFill>
            <a:schemeClr val="tx1">
              <a:lumMod val="90000"/>
              <a:lumOff val="10000"/>
            </a:schemeClr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–"/>
        <a:defRPr sz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»"/>
        <a:defRPr sz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8B27C4-5E78-4CEC-9E5E-BC12F8E24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9962" y="627534"/>
            <a:ext cx="627084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5FB3C7-ADA1-49D5-9A80-5C6BCD08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752" y="1491630"/>
            <a:ext cx="61946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1A883E-4EA4-4AC9-95CA-B97B3C3BF6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4800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30000">
                <a:latin typeface="Arial" charset="0"/>
              </a:defRPr>
            </a:lvl1pPr>
          </a:lstStyle>
          <a:p>
            <a:pPr>
              <a:defRPr/>
            </a:pPr>
            <a:fld id="{2D1A6D07-1BBA-498B-B1BA-E05C573A5E63}" type="datetime1">
              <a:rPr lang="fi-FI"/>
              <a:pPr>
                <a:defRPr/>
              </a:pPr>
              <a:t>24.5.2023</a:t>
            </a:fld>
            <a:endParaRPr lang="fi-FI"/>
          </a:p>
        </p:txBody>
      </p:sp>
      <p:pic>
        <p:nvPicPr>
          <p:cNvPr id="6" name="Kuva 5" descr="ARAn logo.">
            <a:extLst>
              <a:ext uri="{FF2B5EF4-FFF2-40B4-BE49-F238E27FC236}">
                <a16:creationId xmlns:a16="http://schemas.microsoft.com/office/drawing/2014/main" id="{EC1DCF74-3DA6-4446-A760-D191676472B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47157"/>
            <a:ext cx="1079309" cy="5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11" r:id="rId4"/>
    <p:sldLayoutId id="2147483709" r:id="rId5"/>
    <p:sldLayoutId id="2147483766" r:id="rId6"/>
    <p:sldLayoutId id="2147483862" r:id="rId7"/>
    <p:sldLayoutId id="2147483713" r:id="rId8"/>
    <p:sldLayoutId id="2147483871" r:id="rId9"/>
    <p:sldLayoutId id="2147483717" r:id="rId10"/>
    <p:sldLayoutId id="2147483731" r:id="rId11"/>
    <p:sldLayoutId id="2147483870" r:id="rId12"/>
    <p:sldLayoutId id="2147483732" r:id="rId13"/>
    <p:sldLayoutId id="2147483723" r:id="rId14"/>
    <p:sldLayoutId id="2147483724" r:id="rId15"/>
    <p:sldLayoutId id="2147483872" r:id="rId16"/>
    <p:sldLayoutId id="2147483728" r:id="rId17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9pPr>
    </p:titleStyle>
    <p:bodyStyle>
      <a:lvl1pPr marL="342900" indent="-342900" algn="l" rtl="0" eaLnBrk="1" fontAlgn="base" hangingPunct="1">
        <a:lnSpc>
          <a:spcPct val="133000"/>
        </a:lnSpc>
        <a:spcBef>
          <a:spcPts val="0"/>
        </a:spcBef>
        <a:spcAft>
          <a:spcPts val="120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3000"/>
        </a:lnSpc>
        <a:spcBef>
          <a:spcPts val="0"/>
        </a:spcBef>
        <a:spcAft>
          <a:spcPts val="1200"/>
        </a:spcAft>
        <a:buClr>
          <a:schemeClr val="folHlink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33000"/>
        </a:lnSpc>
        <a:spcBef>
          <a:spcPts val="0"/>
        </a:spcBef>
        <a:spcAft>
          <a:spcPts val="120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33000"/>
        </a:lnSpc>
        <a:spcBef>
          <a:spcPts val="0"/>
        </a:spcBef>
        <a:spcAft>
          <a:spcPts val="1200"/>
        </a:spcAft>
        <a:buClr>
          <a:schemeClr val="folHlink"/>
        </a:buClr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33000"/>
        </a:lnSpc>
        <a:spcBef>
          <a:spcPts val="0"/>
        </a:spcBef>
        <a:spcAft>
          <a:spcPts val="120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4B232D-C03F-404C-A63E-BAF06538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6512" y="4501782"/>
            <a:ext cx="9144000" cy="590248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CD8B27C4-5E78-4CEC-9E5E-BC12F8E24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9750" y="581133"/>
            <a:ext cx="627084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5FB3C7-ADA1-49D5-9A80-5C6BCD08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1729" y="1484445"/>
            <a:ext cx="6260682" cy="299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1A883E-4EA4-4AC9-95CA-B97B3C3BF6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4800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30000">
                <a:latin typeface="Verdana "/>
              </a:defRPr>
            </a:lvl1pPr>
          </a:lstStyle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24.5.2023</a:t>
            </a:fld>
            <a:endParaRPr lang="fi-FI"/>
          </a:p>
        </p:txBody>
      </p:sp>
      <p:pic>
        <p:nvPicPr>
          <p:cNvPr id="8" name="Kuva 7" descr="ARAn logo.">
            <a:extLst>
              <a:ext uri="{FF2B5EF4-FFF2-40B4-BE49-F238E27FC236}">
                <a16:creationId xmlns:a16="http://schemas.microsoft.com/office/drawing/2014/main" id="{B3800DB8-814D-4A1A-A46D-FBC972DC2E7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47157"/>
            <a:ext cx="1079309" cy="5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ヒラギノ角ゴ Pro W3" pitchFamily="32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94C43A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a.fi/fi-FI/Ajankohtaista/Uutiset_ja_tiedotteet/Uutiset_ja_tiedotteet_2023/ARA_selvitti_haatoprosessin_kustannuksia(65323)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lkup/2022/2022103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.fi/asumisneuvont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.fi/asukasvalint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07C3A7A-86D2-488D-B72F-3B10EC0B475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23528" y="4731990"/>
            <a:ext cx="1600200" cy="228600"/>
          </a:xfrm>
        </p:spPr>
        <p:txBody>
          <a:bodyPr wrap="square" anchor="t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sz="1600" dirty="0"/>
              <a:t>5</a:t>
            </a:r>
            <a:r>
              <a:rPr lang="fi-FI" sz="1600" dirty="0">
                <a:solidFill>
                  <a:schemeClr val="tx1"/>
                </a:solidFill>
              </a:rPr>
              <a:t>.5.2023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CFABA13-D5D8-4D75-AFAA-061D28B5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2233873"/>
            <a:ext cx="6048672" cy="675754"/>
          </a:xfrm>
        </p:spPr>
        <p:txBody>
          <a:bodyPr wrap="square" anchor="t">
            <a:normAutofit fontScale="90000"/>
          </a:bodyPr>
          <a:lstStyle/>
          <a:p>
            <a:r>
              <a:rPr lang="fi-FI" dirty="0"/>
              <a:t>Asukasvalinta ja asumisneuvonnan lain toimeenpano </a:t>
            </a:r>
            <a:r>
              <a:rPr lang="fi-FI" dirty="0" err="1"/>
              <a:t>ARAssa</a:t>
            </a:r>
            <a:r>
              <a:rPr lang="fi-FI" dirty="0"/>
              <a:t>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3A8D20D-04F0-404A-BE3F-B333EBEB6A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7984" y="3291830"/>
            <a:ext cx="5904656" cy="360040"/>
          </a:xfrm>
        </p:spPr>
        <p:txBody>
          <a:bodyPr wrap="square" anchor="t">
            <a:noAutofit/>
          </a:bodyPr>
          <a:lstStyle/>
          <a:p>
            <a:r>
              <a:rPr lang="fi-F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Helsinki 24.5.2023, Vapautuvien asumisen verkosto (VAT)</a:t>
            </a:r>
          </a:p>
          <a:p>
            <a:r>
              <a:rPr lang="fi-F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Sina Rasilainen</a:t>
            </a:r>
          </a:p>
          <a:p>
            <a:r>
              <a:rPr lang="fi-F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Erityisasiantuntija</a:t>
            </a:r>
          </a:p>
          <a:p>
            <a:r>
              <a:rPr lang="fi-FI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Asumisen rahoitus- ja kehittämiskeskus ARA </a:t>
            </a:r>
          </a:p>
        </p:txBody>
      </p:sp>
    </p:spTree>
    <p:extLst>
      <p:ext uri="{BB962C8B-B14F-4D97-AF65-F5344CB8AC3E}">
        <p14:creationId xmlns:p14="http://schemas.microsoft.com/office/powerpoint/2010/main" val="217465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Kuka voi saada ARA-asunnon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84" y="1154652"/>
            <a:ext cx="6260682" cy="2834196"/>
          </a:xfrm>
        </p:spPr>
        <p:txBody>
          <a:bodyPr/>
          <a:lstStyle/>
          <a:p>
            <a:r>
              <a:rPr lang="fi-FI" dirty="0"/>
              <a:t>ARA-asuntoihin voidaan valita asukkaaksi Suomen kansalainen tai häneen rinnastettava henkilö ruokakuntineen</a:t>
            </a:r>
          </a:p>
          <a:p>
            <a:pPr marL="0" indent="0">
              <a:buNone/>
            </a:pPr>
            <a:endParaRPr lang="fi-FI" sz="1600" dirty="0"/>
          </a:p>
          <a:p>
            <a:endParaRPr lang="fi-FI" altLang="fi-FI" sz="1600" dirty="0"/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816C91-5514-4A3E-BEE1-F904EC293D55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36E7BF0-C9BC-4F6D-892B-68B65B003B57}"/>
              </a:ext>
            </a:extLst>
          </p:cNvPr>
          <p:cNvSpPr/>
          <p:nvPr/>
        </p:nvSpPr>
        <p:spPr bwMode="auto">
          <a:xfrm>
            <a:off x="2339752" y="2570418"/>
            <a:ext cx="5530552" cy="11732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800" dirty="0">
                <a:solidFill>
                  <a:schemeClr val="bg1"/>
                </a:solidFill>
                <a:latin typeface="Arial" charset="0"/>
              </a:rPr>
              <a:t>Ulkomaalaislaki (301/2004) 10. luku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800" dirty="0">
                <a:solidFill>
                  <a:schemeClr val="bg1"/>
                </a:solidFill>
                <a:latin typeface="Arial" charset="0"/>
              </a:rPr>
              <a:t>o</a:t>
            </a:r>
            <a:r>
              <a:rPr kumimoji="0" lang="fi-FI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32" charset="-128"/>
              </a:rPr>
              <a:t>leskelukortti tai myönnetty vähintään vuoden mittainen oleskelulupa</a:t>
            </a:r>
          </a:p>
        </p:txBody>
      </p:sp>
    </p:spTree>
    <p:extLst>
      <p:ext uri="{BB962C8B-B14F-4D97-AF65-F5344CB8AC3E}">
        <p14:creationId xmlns:p14="http://schemas.microsoft.com/office/powerpoint/2010/main" val="24793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Asukasvalintaperusteet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458" y="1275606"/>
            <a:ext cx="6260682" cy="28341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altLang="fi-FI" sz="1400" dirty="0"/>
              <a:t>Asukasvalintaperusteet ovat kaikki kolme yhdessä: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fi-FI" altLang="fi-FI" sz="1400" dirty="0"/>
              <a:t>asunnon tarve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fi-FI" altLang="fi-FI" sz="1400" dirty="0"/>
              <a:t>varallisuus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fi-FI" altLang="fi-FI" sz="1400" dirty="0"/>
              <a:t>tulot</a:t>
            </a:r>
          </a:p>
          <a:p>
            <a:pPr>
              <a:spcAft>
                <a:spcPts val="600"/>
              </a:spcAft>
            </a:pPr>
            <a:r>
              <a:rPr lang="fi-FI" altLang="fi-FI" sz="1400" dirty="0"/>
              <a:t>Asukkaiden valinta perustuu asukasvalintaperusteisiin sekä hakijoiden keskinäiseen vertailuun</a:t>
            </a:r>
          </a:p>
          <a:p>
            <a:pPr>
              <a:spcAft>
                <a:spcPts val="600"/>
              </a:spcAft>
            </a:pPr>
            <a:r>
              <a:rPr lang="fi-FI" altLang="fi-FI" sz="1400" dirty="0"/>
              <a:t>Lyhyen korkotuen asukasvalinnan poikkeus: a</a:t>
            </a:r>
            <a:r>
              <a:rPr lang="fi-FI" sz="1400" dirty="0"/>
              <a:t>sukkaiden valinta perustuu sosiaaliseen tarkoituksenmukaisuuteen ja taloudelliseen tarpeeseen</a:t>
            </a:r>
          </a:p>
          <a:p>
            <a:pPr lvl="1">
              <a:buClr>
                <a:srgbClr val="59771E"/>
              </a:buClr>
              <a:buFont typeface="Wingdings" panose="05000000000000000000" pitchFamily="2" charset="2"/>
              <a:buChar char="Ø"/>
            </a:pPr>
            <a:r>
              <a:rPr lang="fi-FI" sz="1400" dirty="0"/>
              <a:t>asunnot osoitetaan </a:t>
            </a:r>
            <a:r>
              <a:rPr lang="fi-FI" sz="1400" b="1" dirty="0"/>
              <a:t>pieni- ja keskituloisille. </a:t>
            </a:r>
            <a:r>
              <a:rPr lang="fi-FI" sz="1400" dirty="0"/>
              <a:t>Käytössä on tulorajat. </a:t>
            </a:r>
            <a:endParaRPr lang="fi-FI" altLang="fi-FI" sz="1400" dirty="0"/>
          </a:p>
          <a:p>
            <a:pPr marL="0" indent="0">
              <a:spcAft>
                <a:spcPts val="600"/>
              </a:spcAft>
              <a:buNone/>
            </a:pPr>
            <a:endParaRPr lang="fi-FI" altLang="fi-FI" sz="1600" dirty="0"/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816C91-5514-4A3E-BEE1-F904EC293D55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Etusijajärjestys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84" y="1154652"/>
            <a:ext cx="6260682" cy="28341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altLang="fi-FI" dirty="0"/>
              <a:t>Hakijoiden keskinäistä etusijajärjestystä arvioidaan kokonaisuutena hakijoiden asunnontarpeen, varallisuuden ja tulojen perusteella</a:t>
            </a:r>
          </a:p>
          <a:p>
            <a:pPr>
              <a:spcAft>
                <a:spcPts val="600"/>
              </a:spcAft>
            </a:pPr>
            <a:r>
              <a:rPr lang="fi-FI" altLang="fi-FI" dirty="0"/>
              <a:t>Etusijalle asetettava </a:t>
            </a:r>
            <a:r>
              <a:rPr lang="fi-FI" altLang="fi-FI" b="1" dirty="0"/>
              <a:t>asunnottomat </a:t>
            </a:r>
            <a:r>
              <a:rPr lang="fi-FI" altLang="fi-FI" dirty="0"/>
              <a:t>ja muut </a:t>
            </a:r>
            <a:r>
              <a:rPr lang="fi-FI" altLang="fi-FI" b="1" dirty="0"/>
              <a:t>kiireellisimmässä asunnontarpeessa </a:t>
            </a:r>
            <a:r>
              <a:rPr lang="fi-FI" altLang="fi-FI" dirty="0"/>
              <a:t>olevat, </a:t>
            </a:r>
            <a:r>
              <a:rPr lang="fi-FI" altLang="fi-FI" b="1" dirty="0"/>
              <a:t>vähävaraisimmat</a:t>
            </a:r>
            <a:r>
              <a:rPr lang="fi-FI" altLang="fi-FI" dirty="0"/>
              <a:t> ja </a:t>
            </a:r>
            <a:r>
              <a:rPr lang="fi-FI" altLang="fi-FI" b="1" dirty="0"/>
              <a:t>pienituloisimmat</a:t>
            </a:r>
            <a:r>
              <a:rPr lang="fi-FI" altLang="fi-FI" dirty="0"/>
              <a:t> hakijat</a:t>
            </a:r>
          </a:p>
          <a:p>
            <a:pPr marL="0" indent="0">
              <a:spcAft>
                <a:spcPts val="600"/>
              </a:spcAft>
              <a:buNone/>
            </a:pPr>
            <a:endParaRPr lang="fi-FI" altLang="fi-FI" dirty="0"/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816C91-5514-4A3E-BEE1-F904EC293D55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Asunnon tarve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84" y="1154652"/>
            <a:ext cx="6260682" cy="2834196"/>
          </a:xfrm>
        </p:spPr>
        <p:txBody>
          <a:bodyPr/>
          <a:lstStyle/>
          <a:p>
            <a:r>
              <a:rPr lang="fi-FI" dirty="0"/>
              <a:t>Huomioidaan hakijoiden yhdenvertaisuus</a:t>
            </a:r>
          </a:p>
          <a:p>
            <a:r>
              <a:rPr lang="fi-FI" dirty="0" err="1"/>
              <a:t>ARAn</a:t>
            </a:r>
            <a:r>
              <a:rPr lang="fi-FI" dirty="0"/>
              <a:t> asukasvalintaoppaan kiireellisyysluokitus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/>
              <a:t>Erittäin kiireellinen asunnontarve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/>
              <a:t>Kiireellinen asunnontarve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800" dirty="0"/>
              <a:t>Asunnontarve</a:t>
            </a:r>
            <a:endParaRPr lang="fi-FI" altLang="fi-FI" sz="1800" dirty="0"/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816C91-5514-4A3E-BEE1-F904EC293D55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F040C757-2629-4535-85EE-89412344C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Vuokrasopimukset</a:t>
            </a:r>
            <a:endParaRPr lang="fi-FI" altLang="fi-FI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132E7E9-BE20-4067-8891-F13C711E65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1680" y="738036"/>
            <a:ext cx="6194648" cy="253350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fi-FI" altLang="fi-FI" sz="1600" dirty="0"/>
          </a:p>
          <a:p>
            <a:r>
              <a:rPr lang="fi-FI" sz="1600" dirty="0"/>
              <a:t>ARA-asuntokanta on tarkoitettu vakituiseen asumiseen. Vuokrasopimukset lähtökohtaisesti vakinaisia. </a:t>
            </a:r>
          </a:p>
          <a:p>
            <a:r>
              <a:rPr lang="fi-FI" sz="1600" dirty="0"/>
              <a:t>Määräaikainen vuokrasopimus voidaan solmia vain erityisestä syystä, esim. jos syytä epäillä vuokranmaksun laiminlyöntiä tai asumiskykyä arvioidaan. Pelkkä vankitausta ei saa asettaa henkilöä epätasa-arvoiseen asemaan.  </a:t>
            </a:r>
          </a:p>
          <a:p>
            <a:r>
              <a:rPr lang="fi-FI" sz="1600" dirty="0"/>
              <a:t>Vakinaiset vuokrasopimukset koskevat myös palveluasumista ja tuettua asumista.  </a:t>
            </a:r>
          </a:p>
          <a:p>
            <a:pPr marL="0" indent="0">
              <a:spcAft>
                <a:spcPts val="600"/>
              </a:spcAft>
              <a:buNone/>
            </a:pPr>
            <a:endParaRPr lang="fi-FI" altLang="fi-FI" sz="1600" dirty="0"/>
          </a:p>
        </p:txBody>
      </p:sp>
      <p:sp>
        <p:nvSpPr>
          <p:cNvPr id="4098" name="Päivämäärän paikkamerkki 3">
            <a:extLst>
              <a:ext uri="{FF2B5EF4-FFF2-40B4-BE49-F238E27FC236}">
                <a16:creationId xmlns:a16="http://schemas.microsoft.com/office/drawing/2014/main" id="{A835B50F-6B54-43CB-9142-13F96FE7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EC1CD8-6C61-4A6C-883E-ED73D37B3667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F040C757-2629-4535-85EE-89412344C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Vuokrasopimukset</a:t>
            </a:r>
            <a:endParaRPr lang="fi-FI" altLang="fi-FI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132E7E9-BE20-4067-8891-F13C711E65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3688" y="1671067"/>
            <a:ext cx="6194648" cy="253350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fi-FI" altLang="fi-FI" sz="1600" dirty="0"/>
          </a:p>
          <a:p>
            <a:r>
              <a:rPr lang="fi-FI" sz="1600" dirty="0"/>
              <a:t>Vuokra- ja palvelusopimuksia ei saa sitoa toisiinsa eikä palvelusopimuksen päättyminen saa johtaa vuokraoikeuden päättymiseen: </a:t>
            </a:r>
            <a:r>
              <a:rPr lang="fi-FI" sz="1600" b="1" dirty="0"/>
              <a:t>Asunto ensin</a:t>
            </a:r>
          </a:p>
          <a:p>
            <a:r>
              <a:rPr lang="fi-FI" sz="1600" dirty="0"/>
              <a:t>Kun kyse erityistä hoitoa ja huolenpitoa tarvitsevan hakijan enintään 3 kk kestävästä asumisesta, ei välttämättä tarvitse kirjallista vuokrasopimusta.</a:t>
            </a:r>
          </a:p>
          <a:p>
            <a:pPr>
              <a:spcAft>
                <a:spcPts val="600"/>
              </a:spcAft>
            </a:pPr>
            <a:endParaRPr lang="fi-FI" altLang="fi-FI" sz="1600" dirty="0"/>
          </a:p>
        </p:txBody>
      </p:sp>
      <p:sp>
        <p:nvSpPr>
          <p:cNvPr id="4098" name="Päivämäärän paikkamerkki 3">
            <a:extLst>
              <a:ext uri="{FF2B5EF4-FFF2-40B4-BE49-F238E27FC236}">
                <a16:creationId xmlns:a16="http://schemas.microsoft.com/office/drawing/2014/main" id="{A835B50F-6B54-43CB-9142-13F96FE7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EC1CD8-6C61-4A6C-883E-ED73D37B3667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655A99F-2CAD-4E0B-9B6A-E9B4F36FE8E1}"/>
              </a:ext>
            </a:extLst>
          </p:cNvPr>
          <p:cNvSpPr/>
          <p:nvPr/>
        </p:nvSpPr>
        <p:spPr bwMode="auto">
          <a:xfrm>
            <a:off x="1905608" y="1203598"/>
            <a:ext cx="5910808" cy="6023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32" charset="-128"/>
              </a:rPr>
              <a:t>Asunnon vuokraus ja palvelutoiminta on pidettävä erillään (kirjanpito, vuokranmääritys, jälkilaskelmat)</a:t>
            </a:r>
          </a:p>
        </p:txBody>
      </p:sp>
    </p:spTree>
    <p:extLst>
      <p:ext uri="{BB962C8B-B14F-4D97-AF65-F5344CB8AC3E}">
        <p14:creationId xmlns:p14="http://schemas.microsoft.com/office/powerpoint/2010/main" val="31897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Maksuhäiriömerkinnät ja velat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54652"/>
            <a:ext cx="6758586" cy="2834196"/>
          </a:xfrm>
        </p:spPr>
        <p:txBody>
          <a:bodyPr/>
          <a:lstStyle/>
          <a:p>
            <a:r>
              <a:rPr lang="fi-FI" sz="1600" dirty="0"/>
              <a:t>Jos asukasvalinnan perusteet täyttyvät, maksuhäiriömerkintä ei lähtökohtaisesti saa estää asunnon saantia</a:t>
            </a:r>
          </a:p>
          <a:p>
            <a:r>
              <a:rPr lang="fi-FI" sz="1600" dirty="0"/>
              <a:t>Huomiota on kiinnitettävä maksuhäiriöiden ajankohtaan ja toistuvuuteen, sekä niihin liittyvien velkasuhteiden perusteisiin</a:t>
            </a:r>
          </a:p>
          <a:p>
            <a:r>
              <a:rPr lang="fi-FI" sz="1600" dirty="0"/>
              <a:t>Asunnon epääminen on hyväksyttyä vain tapauksessa, jossa hakija on jo laiminlyönyt vuokranmaksuvelvollisuuttaan (kyseiselle tai muulle vuokratalon) omistajalle, vuokravelkaa on edelleen suorittamatta, eikä siitä ole tehty maksusuunnitelmaa</a:t>
            </a:r>
          </a:p>
          <a:p>
            <a:r>
              <a:rPr lang="fi-FI" sz="1600" dirty="0"/>
              <a:t>Rikosperusteinen velka on muuta velkaa, eikä voi olla asunnon saamisen este.  </a:t>
            </a:r>
          </a:p>
          <a:p>
            <a:pPr marL="0" indent="0">
              <a:buNone/>
            </a:pPr>
            <a:endParaRPr lang="fi-FI" altLang="fi-FI" dirty="0"/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816C91-5514-4A3E-BEE1-F904EC293D55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Vapautuvien vankien tilanne </a:t>
            </a:r>
            <a:r>
              <a:rPr lang="fi-FI" dirty="0" err="1"/>
              <a:t>ARAn</a:t>
            </a:r>
            <a:r>
              <a:rPr lang="fi-FI" dirty="0"/>
              <a:t> näkökulmasta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059582"/>
            <a:ext cx="6758586" cy="2834196"/>
          </a:xfrm>
        </p:spPr>
        <p:txBody>
          <a:bodyPr/>
          <a:lstStyle/>
          <a:p>
            <a:r>
              <a:rPr lang="fi-FI" altLang="fi-FI" sz="1400" dirty="0"/>
              <a:t>Huolimatta siitä, että asunnottomuus on Suomessa laskenut, asunnottomana vapautuvien vankien määrä ei ole laskenut</a:t>
            </a:r>
          </a:p>
          <a:p>
            <a:r>
              <a:rPr lang="fi-FI" altLang="fi-FI" sz="1400" dirty="0"/>
              <a:t>Asunnottomuuden poistamistavoitteen näkökulmasta vapautuvien vankien asunnottomuuteen on löydettävä tehokkaampia ratkaisuja </a:t>
            </a:r>
          </a:p>
          <a:p>
            <a:r>
              <a:rPr lang="fi-FI" altLang="fi-FI" sz="1400" dirty="0"/>
              <a:t>Olennaista on jo olemassa olevan asuntokannan, esim. ARA-kannan, käytön tehostaminen </a:t>
            </a:r>
          </a:p>
          <a:p>
            <a:r>
              <a:rPr lang="fi-FI" altLang="fi-FI" sz="1400" dirty="0"/>
              <a:t>ARA on luopumassa asukasvalintaoppaasta ja siirtää asukasvalinnan ohjeistuksen vuonna 2024 avautuvalle ohjesivustolle </a:t>
            </a:r>
          </a:p>
          <a:p>
            <a:r>
              <a:rPr lang="fi-FI" altLang="fi-FI" sz="1400" dirty="0"/>
              <a:t>Ohjesivustolle luodaan erillinen ohjeistus erityisille hakijaryhmille</a:t>
            </a:r>
          </a:p>
          <a:p>
            <a:r>
              <a:rPr lang="fi-FI" altLang="fi-FI" sz="1400" dirty="0"/>
              <a:t>Ohjesivustolla on mahdollista ohjeistaa ARA-yhteisöjä esim. vapautuvien vankien asunnonhakuun liittyviin erityispiirteistä</a:t>
            </a:r>
          </a:p>
          <a:p>
            <a:r>
              <a:rPr lang="fi-FI" altLang="fi-FI" sz="1400" dirty="0"/>
              <a:t>ARA nostaa tulevissa asukasvalintakoulutuksissa vapautuvien vankien asunnonsaannin entistä korostetummin esiin.    </a:t>
            </a:r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816C91-5514-4A3E-BEE1-F904EC293D55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BB22E2-70E6-4BE5-A198-CF937E28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1995686"/>
            <a:ext cx="6771456" cy="3429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Miksi asumisneuvontaa?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590D66-F3D6-4F2B-962C-2A482E6D0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664" y="1419622"/>
            <a:ext cx="7128792" cy="3168352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i-FI" b="1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1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675EDD-2890-4EE6-83D6-4844D1EF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4800600"/>
            <a:ext cx="1600200" cy="228600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3217F9A-5279-4A99-98DC-50C5833EE471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BB22E2-70E6-4BE5-A198-CF937E28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55526"/>
            <a:ext cx="6771456" cy="3429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Kuinka monella suomalaisella oli maksuhäiriömerkintä vuonna 2022?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590D66-F3D6-4F2B-962C-2A482E6D0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664" y="1419622"/>
            <a:ext cx="7128792" cy="3168352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i-FI" b="1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Joulukuussa</a:t>
            </a:r>
            <a:r>
              <a:rPr lang="fi-FI" dirty="0">
                <a:effectLst/>
              </a:rPr>
              <a:t> 2022 </a:t>
            </a:r>
            <a:r>
              <a:rPr lang="fi-FI" b="1" dirty="0"/>
              <a:t>366 600</a:t>
            </a:r>
            <a:r>
              <a:rPr lang="fi-FI" b="1" dirty="0">
                <a:effectLst/>
              </a:rPr>
              <a:t> suomalaisella</a:t>
            </a:r>
            <a:r>
              <a:rPr lang="fi-FI" dirty="0">
                <a:effectLst/>
              </a:rPr>
              <a:t> </a:t>
            </a:r>
            <a:r>
              <a:rPr lang="fi-FI" b="1" dirty="0">
                <a:effectLst/>
              </a:rPr>
              <a:t>oli maksuhäiriömerkintöjä</a:t>
            </a:r>
            <a:r>
              <a:rPr lang="fi-FI" dirty="0">
                <a:effectLst/>
              </a:rPr>
              <a:t>. </a:t>
            </a:r>
            <a:r>
              <a:rPr lang="fi-FI" dirty="0"/>
              <a:t>Asiakastiedon luottotietorekisteristä poistui kerralla 18 600 henkilöä uuden luottotietolain voimaan tultua. Vuonna 2022 </a:t>
            </a:r>
            <a:r>
              <a:rPr lang="fi-FI" b="1" dirty="0"/>
              <a:t>5 600</a:t>
            </a:r>
            <a:r>
              <a:rPr lang="fi-FI" dirty="0"/>
              <a:t> henkilöä sai maksuhäiriömerkinnän, jonka perusteena oli maksamaton sähkölasku. Kasvua edellisvuoteen n. 10 %.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effectLst/>
              </a:rPr>
              <a:t>(Lähde: Suomen asiakastieto)</a:t>
            </a:r>
          </a:p>
          <a:p>
            <a:pPr marL="0" indent="0">
              <a:lnSpc>
                <a:spcPct val="90000"/>
              </a:lnSpc>
              <a:buNone/>
            </a:pPr>
            <a:endParaRPr lang="fi-FI" sz="1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675EDD-2890-4EE6-83D6-4844D1EF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4800600"/>
            <a:ext cx="1600200" cy="228600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3217F9A-5279-4A99-98DC-50C5833EE471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Asumisen rahoitus- ja kehittämiskeskus ARA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84" y="1203598"/>
            <a:ext cx="6260682" cy="2834196"/>
          </a:xfrm>
        </p:spPr>
        <p:txBody>
          <a:bodyPr/>
          <a:lstStyle/>
          <a:p>
            <a:r>
              <a:rPr lang="fi-FI"/>
              <a:t>ARA kuuluu ympäristöministeriön hallinnonalaan ja vastaa keskeisesti valtion asuntopolitiikan toimeenpanosta</a:t>
            </a:r>
          </a:p>
          <a:p>
            <a:pPr marL="0" indent="0">
              <a:buNone/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	→</a:t>
            </a:r>
            <a:r>
              <a:rPr lang="fi-FI"/>
              <a:t> tavoitteena kestävä ja kohtuuhintainen 	asuminen</a:t>
            </a: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i-FI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816C91-5514-4A3E-BEE1-F904EC293D55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07A520F-6FA4-40DE-8E7F-171A38A99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56912"/>
            <a:ext cx="1415557" cy="386430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70F17EC-C642-4F14-86D0-94983B613EDD}"/>
              </a:ext>
            </a:extLst>
          </p:cNvPr>
          <p:cNvSpPr txBox="1"/>
          <p:nvPr/>
        </p:nvSpPr>
        <p:spPr>
          <a:xfrm>
            <a:off x="1916114" y="480060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ARAn viestintä</a:t>
            </a:r>
          </a:p>
        </p:txBody>
      </p:sp>
    </p:spTree>
    <p:extLst>
      <p:ext uri="{BB962C8B-B14F-4D97-AF65-F5344CB8AC3E}">
        <p14:creationId xmlns:p14="http://schemas.microsoft.com/office/powerpoint/2010/main" val="11972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2F3C8D-E83A-4CAE-AFE1-8AC9F29D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555526"/>
            <a:ext cx="6270848" cy="3429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Kuinka monta häätöä tuli vireille vuonna 2022?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1D187-74CA-4623-8701-0053D5AD0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7502" y="1804205"/>
            <a:ext cx="6700192" cy="3024336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b="1" dirty="0">
                <a:effectLst/>
              </a:rPr>
              <a:t>Vuonna 2022 tuli vireille </a:t>
            </a:r>
            <a:r>
              <a:rPr lang="fi-FI" b="1" dirty="0"/>
              <a:t>7675</a:t>
            </a:r>
            <a:r>
              <a:rPr lang="fi-FI" b="1" dirty="0">
                <a:effectLst/>
              </a:rPr>
              <a:t> häätöä</a:t>
            </a:r>
            <a:r>
              <a:rPr lang="fi-FI" dirty="0">
                <a:effectLst/>
              </a:rPr>
              <a:t>, mikä on </a:t>
            </a:r>
            <a:r>
              <a:rPr lang="fi-FI" dirty="0"/>
              <a:t>12,6</a:t>
            </a:r>
            <a:r>
              <a:rPr lang="fi-FI" dirty="0">
                <a:effectLst/>
              </a:rPr>
              <a:t> prosenttia edellisvuotta enemmän. </a:t>
            </a:r>
            <a:r>
              <a:rPr lang="fi-FI" b="1" dirty="0">
                <a:effectLst/>
              </a:rPr>
              <a:t>Häätöjä toimitettiin </a:t>
            </a:r>
            <a:r>
              <a:rPr lang="fi-FI" b="1" dirty="0"/>
              <a:t>4339</a:t>
            </a:r>
            <a:r>
              <a:rPr lang="fi-FI" b="1" dirty="0">
                <a:effectLst/>
              </a:rPr>
              <a:t> kappaletta</a:t>
            </a:r>
            <a:r>
              <a:rPr lang="fi-FI" dirty="0">
                <a:effectLst/>
              </a:rPr>
              <a:t>, missä on kasvua edellisvuodesta </a:t>
            </a:r>
            <a:r>
              <a:rPr lang="fi-FI" dirty="0"/>
              <a:t>13,1 </a:t>
            </a:r>
            <a:r>
              <a:rPr lang="fi-FI" dirty="0">
                <a:effectLst/>
              </a:rPr>
              <a:t>prosenttia. Hakija peruutti häädön </a:t>
            </a:r>
            <a:r>
              <a:rPr lang="fi-FI" dirty="0"/>
              <a:t>3233</a:t>
            </a:r>
            <a:r>
              <a:rPr lang="fi-FI" dirty="0">
                <a:effectLst/>
              </a:rPr>
              <a:t> tapauksessa.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effectLst/>
              </a:rPr>
              <a:t>(Lähde: ulosottolaitos)</a:t>
            </a:r>
          </a:p>
          <a:p>
            <a:pPr marL="0" indent="0">
              <a:lnSpc>
                <a:spcPct val="90000"/>
              </a:lnSpc>
              <a:buNone/>
            </a:pPr>
            <a:endParaRPr lang="fi-FI" sz="1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1B9CD6-5050-459D-B6A9-156BEAFD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4800600"/>
            <a:ext cx="1600200" cy="228600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3217F9A-5279-4A99-98DC-50C5833EE471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2F3C8D-E83A-4CAE-AFE1-8AC9F29D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555526"/>
            <a:ext cx="6270848" cy="3429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Kuinka monta häätöä tuli vireille vuonna 2022?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F12E291-EFCE-53F1-22E9-E849B4DC80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7664" y="1200956"/>
            <a:ext cx="6879982" cy="3357857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1B9CD6-5050-459D-B6A9-156BEAFD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4800600"/>
            <a:ext cx="1600200" cy="228600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3217F9A-5279-4A99-98DC-50C5833EE471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CC7BFA0-0F89-824F-91FA-DA443557ECF3}"/>
              </a:ext>
            </a:extLst>
          </p:cNvPr>
          <p:cNvSpPr txBox="1"/>
          <p:nvPr/>
        </p:nvSpPr>
        <p:spPr>
          <a:xfrm>
            <a:off x="7092280" y="46071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effectLst/>
              </a:rPr>
              <a:t>Lähde: ulosottolaitos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771236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häätö maksaa?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FF6E896-539B-4403-944B-B91EB61D80A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 rot="20562869">
            <a:off x="140809" y="1795101"/>
            <a:ext cx="1208965" cy="892626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  <a:latin typeface="Verdana (Otsikot)"/>
              </a:rPr>
              <a:t>KA kustannus 6300 €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6FE4BB2-23F3-44F9-B66D-D2B7078791A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 rot="21299696">
            <a:off x="430133" y="3068423"/>
            <a:ext cx="1624138" cy="864096"/>
          </a:xfrm>
        </p:spPr>
        <p:txBody>
          <a:bodyPr/>
          <a:lstStyle/>
          <a:p>
            <a:r>
              <a:rPr lang="fi-FI" b="1" cap="none" dirty="0"/>
              <a:t>KA kustannus + vuokravelka 10 600 €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FDD8DC0F-2860-78B0-62D3-9B7E213E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5" y="1574800"/>
            <a:ext cx="6194425" cy="29718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ea typeface="Verdana"/>
                <a:cs typeface="Verdana"/>
              </a:rPr>
              <a:t>Selvitys häätöjen kustannuksista </a:t>
            </a:r>
            <a:r>
              <a:rPr lang="fi-FI" sz="2800" dirty="0">
                <a:ea typeface="Verdana"/>
                <a:cs typeface="Verdana"/>
                <a:hlinkClick r:id="rId3"/>
              </a:rPr>
              <a:t>https://www.ara.fi/fi-FI/Ajankohtaista/Uutiset_ja_tiedotteet/Uutiset_ja_tiedotteet_2023/ARA_selvitti_haatoprosessin_kustannuksia(65323)</a:t>
            </a:r>
            <a:r>
              <a:rPr lang="fi-FI" sz="2800" dirty="0">
                <a:ea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78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E8B2EB-8A8B-4DD3-B335-4F0D36E9E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592" y="1563638"/>
            <a:ext cx="3238500" cy="3024336"/>
          </a:xfrm>
        </p:spPr>
        <p:txBody>
          <a:bodyPr wrap="square" anchor="t">
            <a:normAutofit/>
          </a:bodyPr>
          <a:lstStyle/>
          <a:p>
            <a:pPr marL="457200" indent="-457200">
              <a:buAutoNum type="arabicPeriod"/>
            </a:pPr>
            <a:r>
              <a:rPr lang="fi-FI" sz="2000" dirty="0">
                <a:solidFill>
                  <a:schemeClr val="accent1"/>
                </a:solidFill>
                <a:latin typeface="+mj-lt"/>
              </a:rPr>
              <a:t>Mikä on yleisin syy asumisneuvontaan ohjautumiselle?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CE8E71C-CEDE-49DD-AB93-4DFDC5C9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4800600"/>
            <a:ext cx="1600200" cy="2286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2D1A6D07-1BBA-498B-B1BA-E05C573A5E63}" type="datetime1">
              <a:rPr lang="fi-FI" smtClean="0"/>
              <a:pPr>
                <a:spcAft>
                  <a:spcPts val="600"/>
                </a:spcAft>
                <a:defRPr/>
              </a:pPr>
              <a:t>24.5.2023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BC8576A-265D-4523-A95A-E2C5EF50BB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53855"/>
            <a:ext cx="3454524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7D6DE0E-CDCB-4534-8985-776AC1B24EA6}"/>
              </a:ext>
            </a:extLst>
          </p:cNvPr>
          <p:cNvSpPr txBox="1"/>
          <p:nvPr/>
        </p:nvSpPr>
        <p:spPr>
          <a:xfrm>
            <a:off x="4676800" y="468959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Asumisen rahoitus- ja kehittämiskeskuksen raportteja 2/2019, Asumisneuvonta Suomessa</a:t>
            </a:r>
          </a:p>
        </p:txBody>
      </p:sp>
    </p:spTree>
    <p:extLst>
      <p:ext uri="{BB962C8B-B14F-4D97-AF65-F5344CB8AC3E}">
        <p14:creationId xmlns:p14="http://schemas.microsoft.com/office/powerpoint/2010/main" val="23996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878DBB-7D60-422C-B5D5-C6B39EDD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asumisneuvonta on?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3B050CB-030A-4968-9293-DE81E840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A6D07-1BBA-498B-B1BA-E05C573A5E63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68C688-9C88-4594-93AB-3A3DA80A6C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04350" y="1203598"/>
            <a:ext cx="6283325" cy="3023691"/>
          </a:xfrm>
        </p:spPr>
        <p:txBody>
          <a:bodyPr/>
          <a:lstStyle/>
          <a:p>
            <a:r>
              <a:rPr lang="fi-FI" sz="1400" dirty="0"/>
              <a:t>Työtä, joka organisoituu asiakkaan asumisen turvaamisen ympärille</a:t>
            </a:r>
          </a:p>
          <a:p>
            <a:r>
              <a:rPr lang="fi-FI" sz="1400" dirty="0"/>
              <a:t>Asumisongelmien sekä asunnottomuuden ehkäisy painopisteenä varhainen puuttuminen, varhainen tuki ja asumisen turvaaminen</a:t>
            </a:r>
          </a:p>
          <a:p>
            <a:r>
              <a:rPr lang="fi-FI" sz="1400" dirty="0"/>
              <a:t>Ammatillisesti vaativaa työtä -&gt; työn kriisiluonteisuus, sosiaalisten ongelmien lisääntyminen jne.</a:t>
            </a:r>
          </a:p>
          <a:p>
            <a:r>
              <a:rPr lang="fi-FI" sz="1400" dirty="0"/>
              <a:t>Huomioitava erilaiset asumisen tuen yksilölliset tarpeet</a:t>
            </a:r>
          </a:p>
          <a:p>
            <a:r>
              <a:rPr lang="fi-FI" altLang="fi-FI" sz="1400" dirty="0">
                <a:solidFill>
                  <a:prstClr val="black"/>
                </a:solidFill>
                <a:ea typeface="ヒラギノ角ゴ Pro W3"/>
                <a:cs typeface="Arial" panose="020B0604020202020204" pitchFamily="34" charset="0"/>
              </a:rPr>
              <a:t>Riskiryhmässä normaalissa asuntokannassa asuvat, joilla on riittämätön asumisen tuki, esim. mielenterveys- ja päihdekuntoutujat</a:t>
            </a:r>
            <a:endParaRPr lang="fi-FI" sz="1400" dirty="0"/>
          </a:p>
          <a:p>
            <a:r>
              <a:rPr lang="fi-FI" sz="1400" dirty="0"/>
              <a:t>ARAn ja ympäristöministeriön näkökulmasta myös kiinteistötaloudellisesti kannatettavaa toimintaa. </a:t>
            </a:r>
          </a:p>
          <a:p>
            <a:pPr marL="0" indent="0">
              <a:buNone/>
            </a:pPr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7958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878DBB-7D60-422C-B5D5-C6B39EDD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asumisneuvonta on?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3B050CB-030A-4968-9293-DE81E840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A6D07-1BBA-498B-B1BA-E05C573A5E63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68C688-9C88-4594-93AB-3A3DA80A6C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04350" y="1203598"/>
            <a:ext cx="6283325" cy="3023691"/>
          </a:xfrm>
        </p:spPr>
        <p:txBody>
          <a:bodyPr/>
          <a:lstStyle/>
          <a:p>
            <a:r>
              <a:rPr lang="fi-FI" sz="1400" dirty="0"/>
              <a:t>Asumisneuvonnan ammattilaisilta voi kysyä neuvoa asumiseen liittyvissä asioissa. Tavoitteena on vuokravelkojen, asumisen häiriöiden ja häätöjen vähentäminen sekä asumisen jatkumisen turvaaminen. </a:t>
            </a:r>
          </a:p>
          <a:p>
            <a:r>
              <a:rPr lang="fi-FI" sz="1400" dirty="0"/>
              <a:t>Asumisneuvoja voi auttaa esim. häätöuhkatilanteissa, vuokrarästien selvittelyssä tai asunnon hakemisessa </a:t>
            </a:r>
          </a:p>
          <a:p>
            <a:r>
              <a:rPr lang="fi-FI" sz="1400" dirty="0"/>
              <a:t>Asumisneuvonta on yleensä lyhytkestoista matalan kynnyksen ohjausta ja neuvontaa</a:t>
            </a:r>
          </a:p>
          <a:p>
            <a:r>
              <a:rPr lang="fi-FI" sz="1400" dirty="0"/>
              <a:t>ARAn määritelmän mukaan asumisneuvonta ei ole sosiaalihuoltolain mukaista palvelua </a:t>
            </a:r>
          </a:p>
          <a:p>
            <a:r>
              <a:rPr lang="fi-FI" sz="1400" dirty="0"/>
              <a:t>Asumisneuvontaa toteutetaan usein kunnan tasolla tai vuokrataloyhtiöissä.</a:t>
            </a:r>
          </a:p>
        </p:txBody>
      </p:sp>
    </p:spTree>
    <p:extLst>
      <p:ext uri="{BB962C8B-B14F-4D97-AF65-F5344CB8AC3E}">
        <p14:creationId xmlns:p14="http://schemas.microsoft.com/office/powerpoint/2010/main" val="35534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A2D770-1BE5-499C-9A0F-24DC3D5E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0240"/>
            <a:ext cx="6270848" cy="342900"/>
          </a:xfrm>
        </p:spPr>
        <p:txBody>
          <a:bodyPr/>
          <a:lstStyle/>
          <a:p>
            <a:r>
              <a:rPr lang="fi-FI" dirty="0"/>
              <a:t>Laki asumisneuvonnan tuesta kunnille vuosina 2023–2027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87B22-2E23-4548-9F0E-78AAD84D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A6D07-1BBA-498B-B1BA-E05C573A5E63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44A5C2-0E83-4D0A-9B7D-FE48997F36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778951" y="1286028"/>
            <a:ext cx="6729437" cy="2951683"/>
          </a:xfrm>
        </p:spPr>
        <p:txBody>
          <a:bodyPr/>
          <a:lstStyle/>
          <a:p>
            <a:r>
              <a:rPr lang="fi-FI" sz="1200" dirty="0"/>
              <a:t>ARA on avustanut asumisneuvonnan käynnistämistä ja kehittämistä vuodesta 2009 asti valtion asuntorahastosta. Avustus aiemmin vain ARA-asuntokantaan. </a:t>
            </a:r>
          </a:p>
          <a:p>
            <a:r>
              <a:rPr lang="fi-FI" sz="1200" dirty="0"/>
              <a:t>Laki asumisneuvonnan tuesta kunnille astui voimaan 1.1.2023 </a:t>
            </a:r>
            <a:r>
              <a:rPr lang="fi-FI" sz="1200" dirty="0">
                <a:hlinkClick r:id="rId3"/>
              </a:rPr>
              <a:t>https://www.finlex.fi/fi/laki/alkup/2022/20221036</a:t>
            </a:r>
            <a:r>
              <a:rPr lang="fi-FI" sz="1200" dirty="0"/>
              <a:t> </a:t>
            </a:r>
          </a:p>
          <a:p>
            <a:r>
              <a:rPr lang="fi-FI" sz="1200" dirty="0"/>
              <a:t>Lain tavoitteena asumisneuvonnan </a:t>
            </a:r>
            <a:r>
              <a:rPr lang="fi-FI" sz="1200" b="1" dirty="0"/>
              <a:t>saatavuuden parantaminen </a:t>
            </a:r>
            <a:r>
              <a:rPr lang="fi-FI" sz="1200" dirty="0"/>
              <a:t>ja </a:t>
            </a:r>
            <a:r>
              <a:rPr lang="fi-FI" sz="1200" b="1" dirty="0"/>
              <a:t>laajentaminen kaikkiin asumismuotoihin, </a:t>
            </a:r>
            <a:r>
              <a:rPr lang="fi-FI" sz="1200" dirty="0"/>
              <a:t>myös yksityisissä vuokra-asunnoissa ja omistusasunnoissa asuville. </a:t>
            </a:r>
          </a:p>
          <a:p>
            <a:pPr lvl="1"/>
            <a:r>
              <a:rPr lang="fi-FI" sz="1200" dirty="0"/>
              <a:t>ARAn tehtävänä on lain toimeenpano sekä seurantatiedon koonti ja tuottaminen neuvontapalvelun lakisääteistämiseksi vuoden 2027 jälkeen. </a:t>
            </a:r>
            <a:endParaRPr lang="fi-FI" sz="1200" b="1" dirty="0"/>
          </a:p>
          <a:p>
            <a:r>
              <a:rPr lang="fi-FI" sz="1200" dirty="0"/>
              <a:t>Laki koskee ainoastaan ARAn myöntämää avustusta kunnille, ei neuvontapalvelun sisältöä</a:t>
            </a:r>
          </a:p>
          <a:p>
            <a:r>
              <a:rPr lang="fi-FI" sz="1200" dirty="0"/>
              <a:t>Asumisneuvontapalvelun järjestäminen on kunnille vapaaehtoista</a:t>
            </a:r>
          </a:p>
          <a:p>
            <a:r>
              <a:rPr lang="fi-FI" sz="1200" dirty="0"/>
              <a:t>Laissa keskitytään kuntien järjestämän asumisneuvonnan avustamiseen.  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22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7137FD-ACCD-4EE0-8500-A9930624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79780"/>
            <a:ext cx="6552728" cy="342900"/>
          </a:xfrm>
        </p:spPr>
        <p:txBody>
          <a:bodyPr/>
          <a:lstStyle/>
          <a:p>
            <a:r>
              <a:rPr lang="fi-FI" dirty="0"/>
              <a:t>Asumisneuvonta-avustus vuosina 2023-2027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0371D6-C678-4AE5-87E0-5F271178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1203598"/>
            <a:ext cx="6480720" cy="3203274"/>
          </a:xfrm>
        </p:spPr>
        <p:txBody>
          <a:bodyPr/>
          <a:lstStyle/>
          <a:p>
            <a:r>
              <a:rPr lang="fi-FI" dirty="0"/>
              <a:t>Kuka voi hakea?</a:t>
            </a:r>
          </a:p>
          <a:p>
            <a:pPr lvl="1"/>
            <a:r>
              <a:rPr lang="fi-FI" dirty="0"/>
              <a:t>Kunnat ja kuntayhtymät</a:t>
            </a:r>
          </a:p>
          <a:p>
            <a:pPr lvl="1"/>
            <a:r>
              <a:rPr lang="fi-FI" dirty="0"/>
              <a:t>Kunta voi tuottaa asumisneuvontapalvelun itse ja/tai käyttää avustusta asumisneuvontapalvelun hankkimiseen muilta palveluntuottajilta</a:t>
            </a:r>
          </a:p>
          <a:p>
            <a:pPr lvl="2"/>
            <a:r>
              <a:rPr lang="fi-FI" dirty="0"/>
              <a:t>Esimerkiksi vuokrataloyhtiöltä, säätiöltä, järjestöltä tai hyvinvointialueelta</a:t>
            </a:r>
          </a:p>
          <a:p>
            <a:pPr lvl="1"/>
            <a:r>
              <a:rPr lang="fi-FI" dirty="0"/>
              <a:t>Avustuksen määrä enintään </a:t>
            </a:r>
            <a:r>
              <a:rPr lang="fi-FI" b="1" dirty="0"/>
              <a:t>80 %</a:t>
            </a:r>
          </a:p>
          <a:p>
            <a:pPr lvl="1"/>
            <a:r>
              <a:rPr lang="fi-FI" dirty="0"/>
              <a:t>Valtuus </a:t>
            </a:r>
            <a:r>
              <a:rPr lang="fi-FI" b="1" dirty="0"/>
              <a:t>4 M € </a:t>
            </a:r>
            <a:r>
              <a:rPr lang="fi-FI" dirty="0"/>
              <a:t>kuluvana vuonna, sidottu n. </a:t>
            </a:r>
            <a:r>
              <a:rPr lang="fi-FI" b="1" dirty="0"/>
              <a:t>3,3 M €</a:t>
            </a:r>
          </a:p>
          <a:p>
            <a:pPr lvl="1"/>
            <a:r>
              <a:rPr lang="fi-FI" dirty="0"/>
              <a:t>Jatkuva haku määrärahan puitteissa.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6A401D-D948-4F2F-B7D1-18D9552B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17F9A-5279-4A99-98DC-50C5833EE471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F0834179-2B43-4B12-A931-D9830C7A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470" y="267494"/>
            <a:ext cx="6270848" cy="342900"/>
          </a:xfrm>
        </p:spPr>
        <p:txBody>
          <a:bodyPr/>
          <a:lstStyle/>
          <a:p>
            <a:r>
              <a:rPr lang="fi-FI" dirty="0"/>
              <a:t>Mihin kuluihin voi hakea avustusta? 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42248A3E-9141-47DC-B948-303BBD3410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23728" y="654967"/>
            <a:ext cx="6283325" cy="3833565"/>
          </a:xfrm>
        </p:spPr>
        <p:txBody>
          <a:bodyPr/>
          <a:lstStyle/>
          <a:p>
            <a:r>
              <a:rPr lang="fi-FI" sz="1300" dirty="0"/>
              <a:t>vuokra-, asumisoikeus- ja omistusasunnoissa asuvien asumisen ohjaukseen ja neuvontaan </a:t>
            </a:r>
          </a:p>
          <a:p>
            <a:r>
              <a:rPr lang="fi-FI" sz="1300" dirty="0"/>
              <a:t>asumiseen liittyvään talousneuvontaan </a:t>
            </a:r>
          </a:p>
          <a:p>
            <a:r>
              <a:rPr lang="fi-FI" sz="1300" dirty="0"/>
              <a:t>vuokranmaksun, vuokravelkatilanteen ja taloudenhallinnan ongelmien selvittelyyn sekä vuokranmaksun seurantaan </a:t>
            </a:r>
          </a:p>
          <a:p>
            <a:r>
              <a:rPr lang="fi-FI" sz="1300" dirty="0"/>
              <a:t>palveluohjaukseen ja palveluverkoston kanssa tehtävään yhteistyöhön </a:t>
            </a:r>
          </a:p>
          <a:p>
            <a:r>
              <a:rPr lang="fi-FI" sz="1300" dirty="0"/>
              <a:t>vuokravelka- ja asunnonhakuryhmien järjestämiseen </a:t>
            </a:r>
          </a:p>
          <a:p>
            <a:r>
              <a:rPr lang="fi-FI" sz="1300" dirty="0"/>
              <a:t>talousneuvolatyöhön</a:t>
            </a:r>
          </a:p>
          <a:p>
            <a:r>
              <a:rPr lang="fi-FI" sz="1300" dirty="0"/>
              <a:t>asumisen häiriöiden, asunnon huonoon hoitoon ja naapurustoriitojen selvittelyyn </a:t>
            </a:r>
          </a:p>
          <a:p>
            <a:r>
              <a:rPr lang="fi-FI" sz="1300" dirty="0"/>
              <a:t>yleiseen asumisen ohjaukseen </a:t>
            </a:r>
          </a:p>
          <a:p>
            <a:r>
              <a:rPr lang="fi-FI" sz="1300" dirty="0"/>
              <a:t>asunnonhakuun ja asunnottomuuden ennaltaehkäisyyn liittyvään ohjaukseen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9790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A2D770-1BE5-499C-9A0F-24DC3D5E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50" y="267494"/>
            <a:ext cx="6270848" cy="342900"/>
          </a:xfrm>
        </p:spPr>
        <p:txBody>
          <a:bodyPr/>
          <a:lstStyle/>
          <a:p>
            <a:r>
              <a:rPr lang="fi-FI" dirty="0"/>
              <a:t>ARAn ja kuntien sopimukset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87B22-2E23-4548-9F0E-78AAD84D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A6D07-1BBA-498B-B1BA-E05C573A5E63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44A5C2-0E83-4D0A-9B7D-FE48997F36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19672" y="843558"/>
            <a:ext cx="7344816" cy="3023691"/>
          </a:xfrm>
        </p:spPr>
        <p:txBody>
          <a:bodyPr/>
          <a:lstStyle/>
          <a:p>
            <a:r>
              <a:rPr lang="fi-FI" sz="1400" dirty="0"/>
              <a:t>Avustuksen saamisen edellytyksenä ARAn ja kunnan välinen sopimusneuvottelu. Toukokuuhun 2023 mennessä ARA on käynyt sopimusneuvottelut 34 kunnan kanssa.</a:t>
            </a:r>
          </a:p>
          <a:p>
            <a:r>
              <a:rPr lang="fi-FI" sz="1400" dirty="0"/>
              <a:t>Sopimus tehdään koko lain ajalle 2023-2027</a:t>
            </a:r>
          </a:p>
          <a:p>
            <a:r>
              <a:rPr lang="fi-FI" sz="1400" dirty="0"/>
              <a:t>Avustus haetaan kunakin vuonna erikseen</a:t>
            </a:r>
          </a:p>
          <a:p>
            <a:r>
              <a:rPr lang="fi-FI" sz="1400" dirty="0"/>
              <a:t>Valtuus vahvistetaan vuosittain eduskunnan talousarviossa </a:t>
            </a:r>
          </a:p>
          <a:p>
            <a:r>
              <a:rPr lang="fi-FI" sz="1400" dirty="0"/>
              <a:t>Avustus on myönnetty toukokuuhun 2023 mennessä 24 kunnalle &gt; yht. </a:t>
            </a:r>
            <a:r>
              <a:rPr lang="fi-FI" sz="1400" b="1" dirty="0"/>
              <a:t>66,1</a:t>
            </a:r>
            <a:r>
              <a:rPr lang="fi-FI" sz="1400" dirty="0"/>
              <a:t> asumisneuvojaa</a:t>
            </a:r>
          </a:p>
          <a:p>
            <a:r>
              <a:rPr lang="fi-FI" sz="1400" dirty="0"/>
              <a:t>Palvelun tuottajat kunnalle: kunta itse 16, vuokrataloyhtiö 7, yhdistys tai säätiö 2, yhtiö 1, hyvinvointialue 1</a:t>
            </a:r>
          </a:p>
          <a:p>
            <a:r>
              <a:rPr lang="fi-FI" sz="1400" dirty="0"/>
              <a:t>Lisäksi avustuksen ulkopuolella asumisneuvontaa on saatavilla useissa kunnissa ja vuokrataloyhtiöissä. </a:t>
            </a:r>
          </a:p>
        </p:txBody>
      </p:sp>
    </p:spTree>
    <p:extLst>
      <p:ext uri="{BB962C8B-B14F-4D97-AF65-F5344CB8AC3E}">
        <p14:creationId xmlns:p14="http://schemas.microsoft.com/office/powerpoint/2010/main" val="216685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Asumisen rahoitus- ja kehittämiskeskus ARA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84" y="1203598"/>
            <a:ext cx="6260682" cy="2834196"/>
          </a:xfrm>
        </p:spPr>
        <p:txBody>
          <a:bodyPr/>
          <a:lstStyle/>
          <a:p>
            <a:r>
              <a:rPr lang="fi-FI" dirty="0"/>
              <a:t>ARA myöntää asumiseen ja rakentamiseen liittyviä avustuksia, tukia ja takauksia sekä ohjaa ja valvoo ARA-asuntokannan käyttöä</a:t>
            </a:r>
          </a:p>
          <a:p>
            <a:r>
              <a:rPr lang="fi-FI" dirty="0"/>
              <a:t>ARA on myös mukana asumisen kehittämiseen ja asuntomarkkinoiden asiantuntijuuteen liittyvissä hankkeissa ja tuottaa alan tietopalvelua</a:t>
            </a:r>
          </a:p>
          <a:p>
            <a:r>
              <a:rPr lang="fi-FI" dirty="0"/>
              <a:t>ARA hoitaa rakennusten energiatodistuksiin liittyvää valvontaa.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16C91-5514-4A3E-BEE1-F904EC293D55}" type="datetime1">
              <a:rPr kumimoji="0" lang="fi-FI" alt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alt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4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A2D770-1BE5-499C-9A0F-24DC3D5E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34" y="96180"/>
            <a:ext cx="6270848" cy="342900"/>
          </a:xfrm>
        </p:spPr>
        <p:txBody>
          <a:bodyPr/>
          <a:lstStyle/>
          <a:p>
            <a:r>
              <a:rPr lang="fi-FI" dirty="0"/>
              <a:t>Avustuksen piiriin kuuluvat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87B22-2E23-4548-9F0E-78AAD84D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A6D07-1BBA-498B-B1BA-E05C573A5E63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44A5C2-0E83-4D0A-9B7D-FE48997F36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9225" y="1059904"/>
            <a:ext cx="6283325" cy="3023691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9FBC1D5E-98D4-E9AA-3F45-9DC3E1648F1C}"/>
              </a:ext>
            </a:extLst>
          </p:cNvPr>
          <p:cNvGraphicFramePr>
            <a:graphicFrameLocks noGrp="1"/>
          </p:cNvGraphicFramePr>
          <p:nvPr/>
        </p:nvGraphicFramePr>
        <p:xfrm>
          <a:off x="2312864" y="586847"/>
          <a:ext cx="6048672" cy="443692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491184">
                  <a:extLst>
                    <a:ext uri="{9D8B030D-6E8A-4147-A177-3AD203B41FA5}">
                      <a16:colId xmlns:a16="http://schemas.microsoft.com/office/drawing/2014/main" val="195230999"/>
                    </a:ext>
                  </a:extLst>
                </a:gridCol>
                <a:gridCol w="2557488">
                  <a:extLst>
                    <a:ext uri="{9D8B030D-6E8A-4147-A177-3AD203B41FA5}">
                      <a16:colId xmlns:a16="http://schemas.microsoft.com/office/drawing/2014/main" val="1880063959"/>
                    </a:ext>
                  </a:extLst>
                </a:gridCol>
              </a:tblGrid>
              <a:tr h="4135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b="0" dirty="0"/>
                        <a:t>Espoo (7 neuvojaa)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0" dirty="0"/>
                        <a:t>Oulu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26472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Helsinki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b="0" dirty="0"/>
                        <a:t>Pietarsaari (1)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165201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Janakkala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Reisjärvi (1,5)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17957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Jyväskylä (1,8)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Suonenjoki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86297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Kauniainen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Tampere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74107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Kirkkonummi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Taipalsaari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25614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Kouvola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dirty="0"/>
                        <a:t>Turku (5,3)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743936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Kuhmo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Tuusula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016747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Kuopio 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Utajärvi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990250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Lahti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Uusikaupunki 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214002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Lapua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Vaasa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26658"/>
                  </a:ext>
                </a:extLst>
              </a:tr>
              <a:tr h="3317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Liperi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dirty="0"/>
                        <a:t>Veteli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178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4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2F3C8D-E83A-4CAE-AFE1-8AC9F29D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555526"/>
            <a:ext cx="6270848" cy="3429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Kokemuksia lakisääteisyydestä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1D187-74CA-4623-8701-0053D5AD0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9632" y="1275606"/>
            <a:ext cx="6700192" cy="3524994"/>
          </a:xfrm>
        </p:spPr>
        <p:txBody>
          <a:bodyPr wrap="square" anchor="t">
            <a:normAutofit fontScale="55000" lnSpcReduction="20000"/>
          </a:bodyPr>
          <a:lstStyle/>
          <a:p>
            <a:r>
              <a:rPr lang="fi-FI" sz="2900" dirty="0"/>
              <a:t>Sopimusneuvottelut osoittautuneet erinomaiseksi työkaluksi koota esim. kuntien asumisen asioiden asiantuntijat, sosiaali- ja terveyspalvelut sekä vuokrataloyhtiöt yhteen </a:t>
            </a:r>
          </a:p>
          <a:p>
            <a:r>
              <a:rPr lang="fi-FI" sz="2900" dirty="0"/>
              <a:t>Usein sopimusneuvottelut ovat olleet ensimmäinen kerta kun toimijat istuvat yhteisen pöydän ääreen</a:t>
            </a:r>
          </a:p>
          <a:p>
            <a:r>
              <a:rPr lang="fi-FI" sz="2900" dirty="0"/>
              <a:t>Oikea-aikainen asumisneuvonnan laajentaminen kaikille asumismuodosta riippumatta talouden ja asumisen kriisiaikaan</a:t>
            </a:r>
          </a:p>
          <a:p>
            <a:r>
              <a:rPr lang="fi-FI" sz="2900" dirty="0"/>
              <a:t>Useita uusia kuntia mukana tarjoamassa ensimmäistä kertaa asumisneuvontapalvelua</a:t>
            </a:r>
          </a:p>
          <a:p>
            <a:r>
              <a:rPr lang="fi-FI" sz="2900" dirty="0"/>
              <a:t>Asumisneuvonta on saanut laajempaa näkyvyyttä koko Suomessa ja sen hyötyjä tunnistetaan paremmin.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lvl="0"/>
            <a:endParaRPr lang="fi-FI" dirty="0">
              <a:solidFill>
                <a:srgbClr val="262626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1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1B9CD6-5050-459D-B6A9-156BEAFD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4800600"/>
            <a:ext cx="1600200" cy="228600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3217F9A-5279-4A99-98DC-50C5833EE471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0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Asumisneuvonnan tapahtumat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84" y="987574"/>
            <a:ext cx="6260682" cy="2834196"/>
          </a:xfrm>
        </p:spPr>
        <p:txBody>
          <a:bodyPr/>
          <a:lstStyle/>
          <a:p>
            <a:pPr>
              <a:buClr>
                <a:srgbClr val="99CC00"/>
              </a:buClr>
              <a:defRPr/>
            </a:pPr>
            <a:r>
              <a:rPr lang="fi-FI" altLang="fi-FI" dirty="0"/>
              <a:t>Vuosittaiset</a:t>
            </a:r>
            <a:r>
              <a:rPr lang="fi-FI" altLang="fi-FI" b="1" dirty="0"/>
              <a:t> Asumisneuvojien verkostoitumispäivät </a:t>
            </a:r>
            <a:r>
              <a:rPr lang="fi-FI" altLang="fi-FI" dirty="0"/>
              <a:t>yhteistyökaupungin kanssa: 8-9.11.2023 VAASA</a:t>
            </a:r>
          </a:p>
          <a:p>
            <a:pPr>
              <a:buClr>
                <a:srgbClr val="99CC00"/>
              </a:buClr>
              <a:defRPr/>
            </a:pPr>
            <a:r>
              <a:rPr lang="fi-FI" altLang="fi-FI" dirty="0"/>
              <a:t>Asumisneuvojien </a:t>
            </a:r>
            <a:r>
              <a:rPr lang="fi-FI" altLang="fi-FI" b="1" dirty="0"/>
              <a:t>verkostotapaamiset: </a:t>
            </a:r>
            <a:r>
              <a:rPr lang="fi-FI" altLang="fi-FI" dirty="0"/>
              <a:t>28.9.2023 TEAMS</a:t>
            </a:r>
          </a:p>
          <a:p>
            <a:pPr>
              <a:buClr>
                <a:srgbClr val="99CC00"/>
              </a:buClr>
              <a:defRPr/>
            </a:pPr>
            <a:r>
              <a:rPr lang="fi-FI" altLang="fi-FI" b="1" dirty="0"/>
              <a:t>Asumisneuvontakoulutukset </a:t>
            </a:r>
            <a:r>
              <a:rPr lang="fi-FI" altLang="fi-FI" dirty="0"/>
              <a:t>(kaikille avoin): 12.12.2023 TEAMS</a:t>
            </a:r>
          </a:p>
          <a:p>
            <a:pPr>
              <a:buClr>
                <a:srgbClr val="99CC00"/>
              </a:buClr>
              <a:defRPr/>
            </a:pPr>
            <a:r>
              <a:rPr lang="fi-FI" altLang="fi-FI" dirty="0"/>
              <a:t>Vuosittainen </a:t>
            </a:r>
            <a:r>
              <a:rPr lang="fi-FI" altLang="fi-FI" b="1" dirty="0"/>
              <a:t>Vuokravelkapäivä </a:t>
            </a:r>
            <a:r>
              <a:rPr lang="fi-FI" altLang="fi-FI" dirty="0"/>
              <a:t>(kaikille avoin)</a:t>
            </a:r>
          </a:p>
          <a:p>
            <a:pPr>
              <a:buClr>
                <a:srgbClr val="99CC00"/>
              </a:buClr>
              <a:defRPr/>
            </a:pPr>
            <a:r>
              <a:rPr lang="fi-FI" altLang="fi-FI" dirty="0"/>
              <a:t>Asumisneuvonnan </a:t>
            </a:r>
            <a:r>
              <a:rPr lang="fi-FI" altLang="fi-FI" b="1" dirty="0"/>
              <a:t>uutiskirje</a:t>
            </a:r>
            <a:endParaRPr lang="fi-FI" altLang="fi-FI" dirty="0"/>
          </a:p>
          <a:p>
            <a:pPr>
              <a:buClr>
                <a:srgbClr val="99CC00"/>
              </a:buClr>
              <a:defRPr/>
            </a:pPr>
            <a:r>
              <a:rPr lang="fi-FI" altLang="fi-FI" b="1" dirty="0"/>
              <a:t>Ohjausta ja koulutusta </a:t>
            </a:r>
            <a:r>
              <a:rPr lang="fi-FI" altLang="fi-FI" dirty="0"/>
              <a:t>uusille aloittaville  </a:t>
            </a:r>
          </a:p>
          <a:p>
            <a:pPr marL="0" lvl="0" indent="0" eaLnBrk="0" hangingPunct="0">
              <a:spcAft>
                <a:spcPct val="0"/>
              </a:spcAft>
              <a:buClr>
                <a:srgbClr val="99CC00"/>
              </a:buClr>
              <a:buNone/>
              <a:defRPr/>
            </a:pPr>
            <a:endParaRPr lang="fi-FI" sz="2000" dirty="0">
              <a:solidFill>
                <a:prstClr val="black"/>
              </a:solidFill>
              <a:latin typeface="Arial"/>
              <a:ea typeface="ヒラギノ角ゴ Pro W3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16C91-5514-4A3E-BEE1-F904EC293D55}" type="datetime1">
              <a:rPr kumimoji="0" lang="fi-FI" alt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alt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686F98-9A12-45AD-B321-B807952F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572666"/>
            <a:ext cx="6400800" cy="3429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 dirty="0"/>
              <a:t>Yhteystiedot</a:t>
            </a:r>
          </a:p>
        </p:txBody>
      </p:sp>
      <p:pic>
        <p:nvPicPr>
          <p:cNvPr id="6" name="Kuva 5" descr="Kuva, joka sisältää kohteen henkilö, sisä-, seisominen, vihreä&#10;&#10;Kuvaus luotu automaattisesti">
            <a:extLst>
              <a:ext uri="{FF2B5EF4-FFF2-40B4-BE49-F238E27FC236}">
                <a16:creationId xmlns:a16="http://schemas.microsoft.com/office/drawing/2014/main" id="{B65AF607-5FDD-A601-D38A-B1E1985B4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9544"/>
          <a:stretch/>
        </p:blipFill>
        <p:spPr>
          <a:xfrm>
            <a:off x="1403648" y="1254436"/>
            <a:ext cx="3739852" cy="3431864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7B2B0D-AC2F-4186-AAF5-C998BB060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5900" y="1714500"/>
            <a:ext cx="3238500" cy="2971800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1500" b="1" dirty="0" err="1"/>
              <a:t>ARAn</a:t>
            </a:r>
            <a:r>
              <a:rPr lang="fi-FI" sz="1500" b="1" dirty="0"/>
              <a:t> asumisneuvontatiimi </a:t>
            </a:r>
          </a:p>
          <a:p>
            <a:pPr lvl="1">
              <a:lnSpc>
                <a:spcPct val="90000"/>
              </a:lnSpc>
            </a:pPr>
            <a:r>
              <a:rPr lang="fi-FI" sz="1500" b="1" dirty="0"/>
              <a:t>Sina Rasilainen</a:t>
            </a:r>
            <a:r>
              <a:rPr lang="fi-FI" sz="1500" dirty="0"/>
              <a:t> erityisasiantuntija</a:t>
            </a:r>
          </a:p>
          <a:p>
            <a:pPr lvl="1">
              <a:lnSpc>
                <a:spcPct val="90000"/>
              </a:lnSpc>
            </a:pPr>
            <a:r>
              <a:rPr lang="fi-FI" sz="1500" b="1" dirty="0"/>
              <a:t>Vilja Kamppila</a:t>
            </a:r>
            <a:r>
              <a:rPr lang="fi-FI" sz="1500" dirty="0"/>
              <a:t> hankekoordinaattori</a:t>
            </a:r>
          </a:p>
          <a:p>
            <a:pPr lvl="1">
              <a:lnSpc>
                <a:spcPct val="90000"/>
              </a:lnSpc>
            </a:pPr>
            <a:r>
              <a:rPr lang="fi-FI" sz="1500" b="1" dirty="0"/>
              <a:t>Mirka Järvinen</a:t>
            </a:r>
            <a:r>
              <a:rPr lang="fi-FI" sz="1500" dirty="0"/>
              <a:t> hankekoordinaattori</a:t>
            </a:r>
            <a:endParaRPr lang="fi-FI" sz="1500" dirty="0">
              <a:hlinkClick r:id="" action="ppaction://noaction"/>
            </a:endParaRPr>
          </a:p>
          <a:p>
            <a:pPr>
              <a:lnSpc>
                <a:spcPct val="90000"/>
              </a:lnSpc>
            </a:pPr>
            <a:r>
              <a:rPr lang="fi-FI" sz="1500" dirty="0">
                <a:hlinkClick r:id="" action="ppaction://noaction"/>
              </a:rPr>
              <a:t>asumisneuvonta@ara.fi</a:t>
            </a:r>
            <a:endParaRPr lang="fi-FI" sz="1500" dirty="0"/>
          </a:p>
          <a:p>
            <a:pPr>
              <a:lnSpc>
                <a:spcPct val="90000"/>
              </a:lnSpc>
            </a:pPr>
            <a:r>
              <a:rPr lang="fi-FI" sz="1500" dirty="0">
                <a:hlinkClick r:id="rId3"/>
              </a:rPr>
              <a:t>www.ara.fi/asumisneuvonta</a:t>
            </a:r>
            <a:endParaRPr lang="fi-FI" sz="15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444151-5F96-40FE-B607-1AAC142D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4800600"/>
            <a:ext cx="1600200" cy="228600"/>
          </a:xfrm>
        </p:spPr>
        <p:txBody>
          <a:bodyPr wrap="square" anchor="t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3217F9A-5279-4A99-98DC-50C5833EE471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Verdana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Verdana"/>
              <a:ea typeface="ヒラギノ角ゴ Pro W3" pitchFamily="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ARAn organisaatio</a:t>
            </a:r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16C91-5514-4A3E-BEE1-F904EC293D55}" type="datetime1">
              <a:rPr kumimoji="0" lang="fi-FI" alt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alt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  <p:pic>
        <p:nvPicPr>
          <p:cNvPr id="6" name="Sisällön paikkamerkki 2">
            <a:extLst>
              <a:ext uri="{FF2B5EF4-FFF2-40B4-BE49-F238E27FC236}">
                <a16:creationId xmlns:a16="http://schemas.microsoft.com/office/drawing/2014/main" id="{404DB031-397A-4485-B929-2EC472FA8C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7976" y="987574"/>
            <a:ext cx="4176904" cy="3813026"/>
          </a:xfrm>
        </p:spPr>
      </p:pic>
      <p:pic>
        <p:nvPicPr>
          <p:cNvPr id="7" name="Kuva 8">
            <a:extLst>
              <a:ext uri="{FF2B5EF4-FFF2-40B4-BE49-F238E27FC236}">
                <a16:creationId xmlns:a16="http://schemas.microsoft.com/office/drawing/2014/main" id="{CB0567CF-619F-43D9-895B-BF40CF7F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3" y="1419622"/>
            <a:ext cx="9366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9">
            <a:extLst>
              <a:ext uri="{FF2B5EF4-FFF2-40B4-BE49-F238E27FC236}">
                <a16:creationId xmlns:a16="http://schemas.microsoft.com/office/drawing/2014/main" id="{62E840A6-7948-4AD5-9A76-D1AC33833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159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9A9310E2-6DE6-447B-92E2-9218C6312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48" y="2277125"/>
            <a:ext cx="9779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1862C372-AB24-408E-9CDE-2B5FDDDCCE3F}"/>
              </a:ext>
            </a:extLst>
          </p:cNvPr>
          <p:cNvSpPr/>
          <p:nvPr/>
        </p:nvSpPr>
        <p:spPr>
          <a:xfrm>
            <a:off x="683568" y="3534856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t>Työntekijöitä </a:t>
            </a:r>
            <a:r>
              <a:rPr lang="fi-FI" sz="1400" kern="0" dirty="0">
                <a:solidFill>
                  <a:srgbClr val="000000"/>
                </a:solidFill>
              </a:rPr>
              <a:t>104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t>, mm. ylitarkastaja, rahoitusylitarkastaja, arkkitehti, juristi, insinööri, kehittämispäällikkö, it-asiantuntija ja energia-asiantuntija</a:t>
            </a:r>
          </a:p>
        </p:txBody>
      </p:sp>
    </p:spTree>
    <p:extLst>
      <p:ext uri="{BB962C8B-B14F-4D97-AF65-F5344CB8AC3E}">
        <p14:creationId xmlns:p14="http://schemas.microsoft.com/office/powerpoint/2010/main" val="251513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ARA-tuotanto vuonna 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059582"/>
            <a:ext cx="6552728" cy="2834196"/>
          </a:xfrm>
        </p:spPr>
        <p:txBody>
          <a:bodyPr/>
          <a:lstStyle/>
          <a:p>
            <a:r>
              <a:rPr lang="fi-FI" sz="1600" dirty="0">
                <a:solidFill>
                  <a:srgbClr val="000000"/>
                </a:solidFill>
                <a:latin typeface="Verdana" panose="020B0604030504040204" pitchFamily="34" charset="0"/>
              </a:rPr>
              <a:t>ARAn korkotukivaltuus 1 950 milj. €, käytetty ainoastaan 1 194 milj. €</a:t>
            </a:r>
          </a:p>
          <a:p>
            <a:r>
              <a:rPr lang="fi-FI" sz="1600" dirty="0">
                <a:solidFill>
                  <a:srgbClr val="000000"/>
                </a:solidFill>
                <a:latin typeface="Verdana" panose="020B0604030504040204" pitchFamily="34" charset="0"/>
              </a:rPr>
              <a:t>Uusia asuntoja 5 619 ja perusparannettuja asuntoja 2 506 </a:t>
            </a:r>
            <a:endParaRPr lang="fi-FI" sz="1600" dirty="0">
              <a:latin typeface="Verdana" panose="020B0604030504040204" pitchFamily="34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Verdana" panose="020B0604030504040204" pitchFamily="34" charset="0"/>
              </a:rPr>
              <a:t>ARA-tuotannon osuus väheni </a:t>
            </a:r>
            <a:r>
              <a:rPr lang="fi-FI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37 %</a:t>
            </a:r>
            <a:r>
              <a:rPr lang="fi-FI" sz="1600" dirty="0">
                <a:solidFill>
                  <a:srgbClr val="000000"/>
                </a:solidFill>
                <a:latin typeface="Verdana" panose="020B0604030504040204" pitchFamily="34" charset="0"/>
              </a:rPr>
              <a:t> edellisvuoteen verrattuna. Syitä: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rgbClr val="000000"/>
                </a:solidFill>
                <a:latin typeface="Verdana" panose="020B0604030504040204" pitchFamily="34" charset="0"/>
              </a:rPr>
              <a:t>rakentamisen korkeasuhdanne, joka vähensi ARA-hankkeiden urakkatarjouksia suurissa kaupungeissa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rgbClr val="000000"/>
                </a:solidFill>
                <a:latin typeface="Verdana" panose="020B0604030504040204" pitchFamily="34" charset="0"/>
              </a:rPr>
              <a:t>rakennuskustannusten kallistuminen, mikä vaikeutti ARA-hankkeiden hyväksymistä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rgbClr val="000000"/>
                </a:solidFill>
                <a:latin typeface="Verdana" panose="020B0604030504040204" pitchFamily="34" charset="0"/>
              </a:rPr>
              <a:t>Ukrainan sota, joka nosti energian hintaa ja kiihdytti inflaatiota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200" dirty="0">
                <a:solidFill>
                  <a:srgbClr val="000000"/>
                </a:solidFill>
                <a:latin typeface="Verdana" panose="020B0604030504040204" pitchFamily="34" charset="0"/>
              </a:rPr>
              <a:t>korkotason nousu loppuvuoden 2022 aikana</a:t>
            </a:r>
          </a:p>
          <a:p>
            <a:pPr>
              <a:buFont typeface="Wingdings" panose="05000000000000000000" pitchFamily="2" charset="2"/>
              <a:buChar char="ü"/>
            </a:pPr>
            <a:endParaRPr lang="fi-FI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16C91-5514-4A3E-BEE1-F904EC293D55}" type="datetime1">
              <a:rPr kumimoji="0" lang="fi-FI" alt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24.5.2023</a:t>
            </a:fld>
            <a:endParaRPr kumimoji="0" lang="fi-FI" alt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  <p:sp>
        <p:nvSpPr>
          <p:cNvPr id="5" name="Tekstiruutu 2">
            <a:extLst>
              <a:ext uri="{FF2B5EF4-FFF2-40B4-BE49-F238E27FC236}">
                <a16:creationId xmlns:a16="http://schemas.microsoft.com/office/drawing/2014/main" id="{40826193-2D04-4F7A-BD6E-6D767426C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00600"/>
            <a:ext cx="54721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t>https://www.ara.fi/fi-FI/Tietopankki/Tilastot_ja_selvitykset/ARAtuotanto</a:t>
            </a:r>
          </a:p>
        </p:txBody>
      </p:sp>
    </p:spTree>
    <p:extLst>
      <p:ext uri="{BB962C8B-B14F-4D97-AF65-F5344CB8AC3E}">
        <p14:creationId xmlns:p14="http://schemas.microsoft.com/office/powerpoint/2010/main" val="11433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äivämäärän paikkamerkki 2">
            <a:extLst>
              <a:ext uri="{FF2B5EF4-FFF2-40B4-BE49-F238E27FC236}">
                <a16:creationId xmlns:a16="http://schemas.microsoft.com/office/drawing/2014/main" id="{7A1F847B-290B-4A48-8152-75E3F7FA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D3360B46-0836-43FF-B518-455018AAD5BB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8E01CE-8659-44DD-89CE-6C2831ECB2B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i-FI" sz="1000" dirty="0"/>
              <a:t>Mitä tarkoittaa heikommassa asemassa olevien kannalta?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EE368A3-B204-4D0E-8081-B030702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53134"/>
            <a:ext cx="6034608" cy="438299"/>
          </a:xfrm>
        </p:spPr>
        <p:txBody>
          <a:bodyPr/>
          <a:lstStyle/>
          <a:p>
            <a:r>
              <a:rPr lang="fi-FI" dirty="0"/>
              <a:t>ARA-tuotanto vuonna 2022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E242579-3A27-D0F4-F5DC-F98C50B03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347614"/>
            <a:ext cx="6767326" cy="3024336"/>
          </a:xfrm>
          <a:prstGeom prst="rect">
            <a:avLst/>
          </a:prstGeom>
        </p:spPr>
      </p:pic>
      <p:sp>
        <p:nvSpPr>
          <p:cNvPr id="6" name="Tekstiruutu 2">
            <a:extLst>
              <a:ext uri="{FF2B5EF4-FFF2-40B4-BE49-F238E27FC236}">
                <a16:creationId xmlns:a16="http://schemas.microsoft.com/office/drawing/2014/main" id="{DDB59AD8-6BB1-4598-BFCC-1BEE0C8C2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4816452"/>
            <a:ext cx="54721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 kern="0" dirty="0">
                <a:solidFill>
                  <a:srgbClr val="000000"/>
                </a:solidFill>
              </a:rPr>
              <a:t>https://www.ara.fi/fi-FI/Tietopankki/Tilastot_ja_selvitykset/ARAtuotanto</a:t>
            </a:r>
            <a:endParaRPr kumimoji="0" lang="fi-FI" altLang="fi-FI" sz="10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86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Asukasvalinnan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584" y="928099"/>
            <a:ext cx="6260682" cy="28341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altLang="fi-FI" dirty="0"/>
              <a:t>EU:n SGEI-sääntely sosiaalisessa asuntotuotannossa (tuki yleistä taloudellista etua koskevien palveluiden tuottamiseen – </a:t>
            </a:r>
            <a:r>
              <a:rPr lang="fi-FI" altLang="fi-FI" dirty="0" err="1"/>
              <a:t>services</a:t>
            </a:r>
            <a:r>
              <a:rPr lang="fi-FI" altLang="fi-FI" dirty="0"/>
              <a:t> of general </a:t>
            </a:r>
            <a:r>
              <a:rPr lang="fi-FI" altLang="fi-FI" dirty="0" err="1"/>
              <a:t>economic</a:t>
            </a:r>
            <a:r>
              <a:rPr lang="fi-FI" altLang="fi-FI" dirty="0"/>
              <a:t> </a:t>
            </a:r>
            <a:r>
              <a:rPr lang="fi-FI" altLang="fi-FI" dirty="0" err="1"/>
              <a:t>interest</a:t>
            </a:r>
            <a:r>
              <a:rPr lang="fi-FI" altLang="fi-FI" dirty="0"/>
              <a:t>)</a:t>
            </a:r>
          </a:p>
          <a:p>
            <a:pPr>
              <a:spcAft>
                <a:spcPts val="600"/>
              </a:spcAft>
            </a:pPr>
            <a:r>
              <a:rPr lang="fi-FI" altLang="fi-FI" dirty="0"/>
              <a:t>Valtion tukemat arava- ja korkotukivuokra-asunnot vuokrataan vuokra-asuntoa eniten tarvitseville ruokakunnille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altLang="fi-FI" sz="1800" dirty="0"/>
              <a:t>samalla pyritään vuokratalon monipuoliseen asukasrakenteeseen ja sosiaalisesti tasapainoiseen asuinalueeseen (segregaation ehkäisy)</a:t>
            </a:r>
          </a:p>
          <a:p>
            <a:pPr lvl="0"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  <a:latin typeface="Verdana" panose="020B0604030504040204" pitchFamily="34" charset="0"/>
              </a:rPr>
              <a:t>Vain sellaisille yhteiskuntaryhmille, jotka eivät kykene hankkimaan asuntoa markkinaehdoin. </a:t>
            </a:r>
            <a:endParaRPr lang="fi-FI" altLang="fi-FI" dirty="0">
              <a:solidFill>
                <a:srgbClr val="262626"/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fi-FI" altLang="fi-FI" sz="1800" dirty="0"/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816C91-5514-4A3E-BEE1-F904EC293D55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ARA ohjaa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31590"/>
            <a:ext cx="6260682" cy="28341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altLang="fi-FI" sz="1800" dirty="0" err="1"/>
              <a:t>ARAlla</a:t>
            </a:r>
            <a:r>
              <a:rPr lang="fi-FI" altLang="fi-FI" sz="1800" dirty="0"/>
              <a:t> on asukasvalintojen yleinen ohjaustehtävä</a:t>
            </a:r>
          </a:p>
          <a:p>
            <a:pPr>
              <a:spcAft>
                <a:spcPts val="600"/>
              </a:spcAft>
            </a:pPr>
            <a:r>
              <a:rPr lang="fi-FI" altLang="fi-FI" sz="1800" dirty="0"/>
              <a:t>Yleisen ohjauksen tavoitteena on, että vuokratalojen omistajat soveltaisivat yhdenmukaisesti säädöksissä ilmoitettuja asukasvalintaperusteita</a:t>
            </a:r>
          </a:p>
          <a:p>
            <a:pPr>
              <a:spcAft>
                <a:spcPts val="600"/>
              </a:spcAft>
            </a:pPr>
            <a:r>
              <a:rPr lang="fi-FI" altLang="fi-FI" sz="1600" dirty="0"/>
              <a:t>ARA toteuttaa asukasvalintojen ohjaustehtäväänsä: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fi-FI" altLang="fi-FI" sz="1200" dirty="0"/>
              <a:t>Ylläpitämällä arava- ja korkotukivuokra-asuntojen asukasvalintaopasta (</a:t>
            </a:r>
            <a:r>
              <a:rPr lang="fi-FI" altLang="fi-FI" sz="1200" dirty="0">
                <a:hlinkClick r:id="rId3"/>
              </a:rPr>
              <a:t>www.ara.fi/asukasvalinta</a:t>
            </a:r>
            <a:r>
              <a:rPr lang="fi-FI" altLang="fi-FI" sz="1200" dirty="0"/>
              <a:t>) 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fi-FI" altLang="fi-FI" sz="1200" dirty="0"/>
              <a:t>Osallistumalla koulutustilaisuuksiin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fi-FI" altLang="fi-FI" sz="1200" dirty="0"/>
              <a:t>Vastaamalla puhelin- ja sähköpostitiedusteluihin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fi-FI" altLang="fi-FI" sz="1200" dirty="0"/>
              <a:t>Suorittamalla ohjaus- ja tarkastuskäyntejä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fi-FI" altLang="fi-FI" sz="1200" dirty="0"/>
              <a:t>Käsittelemällä hallintokanteluita</a:t>
            </a:r>
            <a:endParaRPr lang="fi-FI" altLang="fi-FI" sz="1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816C91-5514-4A3E-BEE1-F904EC293D55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694DC49-68C6-4B11-ADDE-726F85707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826" y="459360"/>
            <a:ext cx="1630419" cy="445554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A548FC4-C284-4F2E-AAE2-F94D824082EE}"/>
              </a:ext>
            </a:extLst>
          </p:cNvPr>
          <p:cNvSpPr txBox="1"/>
          <p:nvPr/>
        </p:nvSpPr>
        <p:spPr>
          <a:xfrm>
            <a:off x="5610448" y="4773134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ARAn viestintä</a:t>
            </a:r>
          </a:p>
        </p:txBody>
      </p:sp>
    </p:spTree>
    <p:extLst>
      <p:ext uri="{BB962C8B-B14F-4D97-AF65-F5344CB8AC3E}">
        <p14:creationId xmlns:p14="http://schemas.microsoft.com/office/powerpoint/2010/main" val="121502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C4FE0-5931-4AAE-8AF8-74BADA78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Kunta valvoo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DFFA87-79BC-41B2-AAB4-AA79F6D4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154652"/>
            <a:ext cx="6260682" cy="28341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altLang="fi-FI" dirty="0"/>
              <a:t>Asukasvalintojen valvonta on kuntien lakisääteinen tehtävä</a:t>
            </a:r>
          </a:p>
          <a:p>
            <a:pPr>
              <a:spcAft>
                <a:spcPts val="600"/>
              </a:spcAft>
            </a:pPr>
            <a:r>
              <a:rPr lang="fi-FI" altLang="fi-FI" dirty="0"/>
              <a:t>Kunnilla on oikeus vaatia vuokratalon omistajilta asukasvalinnan perusteena olevia tietoja, joiden avulla se voi selvittää, täyttävätkö asukkaaksi valitut asunnontarpeelle, tuloille ja varallisuudelle asetetut edellytykset</a:t>
            </a:r>
          </a:p>
          <a:p>
            <a:pPr>
              <a:spcAft>
                <a:spcPts val="600"/>
              </a:spcAft>
            </a:pPr>
            <a:r>
              <a:rPr lang="fi-FI" altLang="fi-FI" dirty="0"/>
              <a:t>Kunta päättää miten valvoo (etukäteen, jälkikäteen, pistokokein) </a:t>
            </a:r>
          </a:p>
          <a:p>
            <a:pPr>
              <a:spcAft>
                <a:spcPts val="600"/>
              </a:spcAft>
            </a:pPr>
            <a:r>
              <a:rPr lang="fi-FI" altLang="fi-FI" dirty="0"/>
              <a:t>Mikäli valvonnassa havaittaisiin väärinmenettelyä, kunta voi ilmoittaa </a:t>
            </a:r>
            <a:r>
              <a:rPr lang="fi-FI" altLang="fi-FI" dirty="0" err="1"/>
              <a:t>ARAan</a:t>
            </a:r>
            <a:r>
              <a:rPr lang="fi-FI" altLang="fi-FI" dirty="0"/>
              <a:t>. 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3314" name="Päivämäärän paikkamerkki 3">
            <a:extLst>
              <a:ext uri="{FF2B5EF4-FFF2-40B4-BE49-F238E27FC236}">
                <a16:creationId xmlns:a16="http://schemas.microsoft.com/office/drawing/2014/main" id="{BA01B2CC-4731-4F78-9B3F-306CE8ED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816C91-5514-4A3E-BEE1-F904EC293D55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24.5.2023</a:t>
            </a:fld>
            <a:endParaRPr lang="fi-FI" alt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App-esitysmalli">
  <a:themeElements>
    <a:clrScheme name="ARA esityspohja">
      <a:dk1>
        <a:srgbClr val="262626"/>
      </a:dk1>
      <a:lt1>
        <a:srgbClr val="FFFFFF"/>
      </a:lt1>
      <a:dk2>
        <a:srgbClr val="2E5053"/>
      </a:dk2>
      <a:lt2>
        <a:srgbClr val="F2F2F2"/>
      </a:lt2>
      <a:accent1>
        <a:srgbClr val="79A130"/>
      </a:accent1>
      <a:accent2>
        <a:srgbClr val="329FA9"/>
      </a:accent2>
      <a:accent3>
        <a:srgbClr val="2E5053"/>
      </a:accent3>
      <a:accent4>
        <a:srgbClr val="C73D82"/>
      </a:accent4>
      <a:accent5>
        <a:srgbClr val="9933CC"/>
      </a:accent5>
      <a:accent6>
        <a:srgbClr val="59771E"/>
      </a:accent6>
      <a:hlink>
        <a:srgbClr val="0070C0"/>
      </a:hlink>
      <a:folHlink>
        <a:srgbClr val="5A7823"/>
      </a:folHlink>
    </a:clrScheme>
    <a:fontScheme name="ARA 202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A-esityspohja_2021.potx" id="{62AFB947-029C-4FC4-BAE2-8C93AE2B8B0B}" vid="{26362575-E7AF-45BC-A174-1FC510C7E6F1}"/>
    </a:ext>
  </a:extLst>
</a:theme>
</file>

<file path=ppt/theme/theme2.xml><?xml version="1.0" encoding="utf-8"?>
<a:theme xmlns:a="http://schemas.openxmlformats.org/drawingml/2006/main" name="3_ARApp-esitysmalli">
  <a:themeElements>
    <a:clrScheme name="ARA saavutettava (tilastot)">
      <a:dk1>
        <a:srgbClr val="262626"/>
      </a:dk1>
      <a:lt1>
        <a:srgbClr val="FFFFFF"/>
      </a:lt1>
      <a:dk2>
        <a:srgbClr val="285356"/>
      </a:dk2>
      <a:lt2>
        <a:srgbClr val="F2F2F2"/>
      </a:lt2>
      <a:accent1>
        <a:srgbClr val="199BE6"/>
      </a:accent1>
      <a:accent2>
        <a:srgbClr val="79A130"/>
      </a:accent2>
      <a:accent3>
        <a:srgbClr val="59771E"/>
      </a:accent3>
      <a:accent4>
        <a:srgbClr val="2E5053"/>
      </a:accent4>
      <a:accent5>
        <a:srgbClr val="329FA9"/>
      </a:accent5>
      <a:accent6>
        <a:srgbClr val="298189"/>
      </a:accent6>
      <a:hlink>
        <a:srgbClr val="0070C0"/>
      </a:hlink>
      <a:folHlink>
        <a:srgbClr val="6F922B"/>
      </a:folHlink>
    </a:clrScheme>
    <a:fontScheme name="ARA 2020">
      <a:majorFont>
        <a:latin typeface="Verdana Pro"/>
        <a:ea typeface=""/>
        <a:cs typeface=""/>
      </a:majorFont>
      <a:minorFont>
        <a:latin typeface="Verdana Pro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A-esityspohja_2021.potx" id="{62AFB947-029C-4FC4-BAE2-8C93AE2B8B0B}" vid="{95F1D557-631F-46E1-9586-DA3251FD74CA}"/>
    </a:ext>
  </a:extLst>
</a:theme>
</file>

<file path=ppt/theme/theme3.xml><?xml version="1.0" encoding="utf-8"?>
<a:theme xmlns:a="http://schemas.openxmlformats.org/drawingml/2006/main" name="2_ARApp-esitysmalli">
  <a:themeElements>
    <a:clrScheme name="ARA saavutettava (tilastot)">
      <a:dk1>
        <a:srgbClr val="262626"/>
      </a:dk1>
      <a:lt1>
        <a:srgbClr val="FFFFFF"/>
      </a:lt1>
      <a:dk2>
        <a:srgbClr val="285356"/>
      </a:dk2>
      <a:lt2>
        <a:srgbClr val="F2F2F2"/>
      </a:lt2>
      <a:accent1>
        <a:srgbClr val="199BE6"/>
      </a:accent1>
      <a:accent2>
        <a:srgbClr val="79A130"/>
      </a:accent2>
      <a:accent3>
        <a:srgbClr val="59771E"/>
      </a:accent3>
      <a:accent4>
        <a:srgbClr val="2E5053"/>
      </a:accent4>
      <a:accent5>
        <a:srgbClr val="329FA9"/>
      </a:accent5>
      <a:accent6>
        <a:srgbClr val="298189"/>
      </a:accent6>
      <a:hlink>
        <a:srgbClr val="0070C0"/>
      </a:hlink>
      <a:folHlink>
        <a:srgbClr val="6F922B"/>
      </a:folHlink>
    </a:clrScheme>
    <a:fontScheme name="ARA 202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A-esityspohja_2021.potx" id="{62AFB947-029C-4FC4-BAE2-8C93AE2B8B0B}" vid="{748FA0AE-D841-44A3-B99C-F8AFC61FBB5F}"/>
    </a:ext>
  </a:extLst>
</a:theme>
</file>

<file path=ppt/theme/theme4.xml><?xml version="1.0" encoding="utf-8"?>
<a:theme xmlns:a="http://schemas.openxmlformats.org/drawingml/2006/main" name="1_ARApp-esitysmalli">
  <a:themeElements>
    <a:clrScheme name="ARA saavutettava (tilastot)">
      <a:dk1>
        <a:srgbClr val="262626"/>
      </a:dk1>
      <a:lt1>
        <a:srgbClr val="FFFFFF"/>
      </a:lt1>
      <a:dk2>
        <a:srgbClr val="285356"/>
      </a:dk2>
      <a:lt2>
        <a:srgbClr val="F2F2F2"/>
      </a:lt2>
      <a:accent1>
        <a:srgbClr val="199BE6"/>
      </a:accent1>
      <a:accent2>
        <a:srgbClr val="79A130"/>
      </a:accent2>
      <a:accent3>
        <a:srgbClr val="59771E"/>
      </a:accent3>
      <a:accent4>
        <a:srgbClr val="2E5053"/>
      </a:accent4>
      <a:accent5>
        <a:srgbClr val="329FA9"/>
      </a:accent5>
      <a:accent6>
        <a:srgbClr val="298189"/>
      </a:accent6>
      <a:hlink>
        <a:srgbClr val="0070C0"/>
      </a:hlink>
      <a:folHlink>
        <a:srgbClr val="6F922B"/>
      </a:folHlink>
    </a:clrScheme>
    <a:fontScheme name="ARA 202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A-esityspohja_2021.potx" id="{62AFB947-029C-4FC4-BAE2-8C93AE2B8B0B}" vid="{74BC8FB4-A8ED-4D6C-80DD-627CF10B7520}"/>
    </a:ext>
  </a:extLst>
</a:theme>
</file>

<file path=ppt/theme/theme5.xml><?xml version="1.0" encoding="utf-8"?>
<a:theme xmlns:a="http://schemas.openxmlformats.org/drawingml/2006/main" name="4_ARApp-esitysmalli">
  <a:themeElements>
    <a:clrScheme name="ARA saavutettava (tilastot)">
      <a:dk1>
        <a:srgbClr val="262626"/>
      </a:dk1>
      <a:lt1>
        <a:srgbClr val="FFFFFF"/>
      </a:lt1>
      <a:dk2>
        <a:srgbClr val="285356"/>
      </a:dk2>
      <a:lt2>
        <a:srgbClr val="F2F2F2"/>
      </a:lt2>
      <a:accent1>
        <a:srgbClr val="199BE6"/>
      </a:accent1>
      <a:accent2>
        <a:srgbClr val="79A130"/>
      </a:accent2>
      <a:accent3>
        <a:srgbClr val="59771E"/>
      </a:accent3>
      <a:accent4>
        <a:srgbClr val="2E5053"/>
      </a:accent4>
      <a:accent5>
        <a:srgbClr val="329FA9"/>
      </a:accent5>
      <a:accent6>
        <a:srgbClr val="298189"/>
      </a:accent6>
      <a:hlink>
        <a:srgbClr val="0070C0"/>
      </a:hlink>
      <a:folHlink>
        <a:srgbClr val="6F922B"/>
      </a:folHlink>
    </a:clrScheme>
    <a:fontScheme name="ARA 2020">
      <a:majorFont>
        <a:latin typeface="Verdana Pro"/>
        <a:ea typeface=""/>
        <a:cs typeface=""/>
      </a:majorFont>
      <a:minorFont>
        <a:latin typeface="Verdana Pro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A-esityspohja_2021.potx" id="{62AFB947-029C-4FC4-BAE2-8C93AE2B8B0B}" vid="{95F1D557-631F-46E1-9586-DA3251FD74CA}"/>
    </a:ext>
  </a:extLst>
</a:theme>
</file>

<file path=ppt/theme/theme6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C2BA45-CB0D-4187-95A3-37D00A3926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9180C5-5E21-4735-95CA-9F485E2B2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0C8A05-9A50-4DE8-AA08-79CE0D5D6D11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ebb82943-49da-4504-a2f3-a33fb2eb95f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ARA-esityspohja_2021</Template>
  <TotalTime>1090</TotalTime>
  <Words>1700</Words>
  <Application>Microsoft Office PowerPoint</Application>
  <PresentationFormat>Näytössä katseltava esitys (16:9)</PresentationFormat>
  <Paragraphs>271</Paragraphs>
  <Slides>33</Slides>
  <Notes>20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33</vt:i4>
      </vt:variant>
    </vt:vector>
  </HeadingPairs>
  <TitlesOfParts>
    <vt:vector size="45" baseType="lpstr">
      <vt:lpstr>Arial</vt:lpstr>
      <vt:lpstr>Verdana</vt:lpstr>
      <vt:lpstr>Verdana </vt:lpstr>
      <vt:lpstr>Verdana  </vt:lpstr>
      <vt:lpstr>Verdana (Otsikot)</vt:lpstr>
      <vt:lpstr>Verdana Pro</vt:lpstr>
      <vt:lpstr>Wingdings</vt:lpstr>
      <vt:lpstr>ARApp-esitysmalli</vt:lpstr>
      <vt:lpstr>3_ARApp-esitysmalli</vt:lpstr>
      <vt:lpstr>2_ARApp-esitysmalli</vt:lpstr>
      <vt:lpstr>1_ARApp-esitysmalli</vt:lpstr>
      <vt:lpstr>4_ARApp-esitysmalli</vt:lpstr>
      <vt:lpstr>Asukasvalinta ja asumisneuvonnan lain toimeenpano ARAssa   </vt:lpstr>
      <vt:lpstr>Asumisen rahoitus- ja kehittämiskeskus ARA</vt:lpstr>
      <vt:lpstr>Asumisen rahoitus- ja kehittämiskeskus ARA</vt:lpstr>
      <vt:lpstr>ARAn organisaatio</vt:lpstr>
      <vt:lpstr>ARA-tuotanto vuonna 2022</vt:lpstr>
      <vt:lpstr>ARA-tuotanto vuonna 2022 </vt:lpstr>
      <vt:lpstr>Asukasvalinnan tavoitteet</vt:lpstr>
      <vt:lpstr>ARA ohjaa</vt:lpstr>
      <vt:lpstr>Kunta valvoo</vt:lpstr>
      <vt:lpstr>Kuka voi saada ARA-asunnon</vt:lpstr>
      <vt:lpstr>Asukasvalintaperusteet</vt:lpstr>
      <vt:lpstr>Etusijajärjestys</vt:lpstr>
      <vt:lpstr>Asunnon tarve</vt:lpstr>
      <vt:lpstr>Vuokrasopimukset</vt:lpstr>
      <vt:lpstr>Vuokrasopimukset</vt:lpstr>
      <vt:lpstr>Maksuhäiriömerkinnät ja velat</vt:lpstr>
      <vt:lpstr>Vapautuvien vankien tilanne ARAn näkökulmasta </vt:lpstr>
      <vt:lpstr>Miksi asumisneuvontaa? </vt:lpstr>
      <vt:lpstr>Kuinka monella suomalaisella oli maksuhäiriömerkintä vuonna 2022?</vt:lpstr>
      <vt:lpstr>Kuinka monta häätöä tuli vireille vuonna 2022?</vt:lpstr>
      <vt:lpstr>Kuinka monta häätöä tuli vireille vuonna 2022?</vt:lpstr>
      <vt:lpstr>Mitä häätö maksaa?</vt:lpstr>
      <vt:lpstr>PowerPoint-esitys</vt:lpstr>
      <vt:lpstr>Mitä asumisneuvonta on?</vt:lpstr>
      <vt:lpstr>Mitä asumisneuvonta on?</vt:lpstr>
      <vt:lpstr>Laki asumisneuvonnan tuesta kunnille vuosina 2023–2027</vt:lpstr>
      <vt:lpstr>Asumisneuvonta-avustus vuosina 2023-2027</vt:lpstr>
      <vt:lpstr>Mihin kuluihin voi hakea avustusta? </vt:lpstr>
      <vt:lpstr>ARAn ja kuntien sopimukset</vt:lpstr>
      <vt:lpstr>Avustuksen piiriin kuuluvat </vt:lpstr>
      <vt:lpstr>Kokemuksia lakisääteisyydestä</vt:lpstr>
      <vt:lpstr>Asumisneuvonnan tapahtumat </vt:lpstr>
      <vt:lpstr>Yhteystiedot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Kamppila Vilja</dc:creator>
  <cp:lastModifiedBy>Ana-Elisa Lopez</cp:lastModifiedBy>
  <cp:revision>68</cp:revision>
  <dcterms:created xsi:type="dcterms:W3CDTF">2021-05-10T10:07:01Z</dcterms:created>
  <dcterms:modified xsi:type="dcterms:W3CDTF">2023-05-24T05:18:03Z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