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sldIdLst>
    <p:sldId id="305" r:id="rId2"/>
    <p:sldId id="258" r:id="rId3"/>
    <p:sldId id="262" r:id="rId4"/>
    <p:sldId id="295" r:id="rId5"/>
    <p:sldId id="269" r:id="rId6"/>
    <p:sldId id="271" r:id="rId7"/>
    <p:sldId id="279" r:id="rId8"/>
    <p:sldId id="301" r:id="rId9"/>
    <p:sldId id="281" r:id="rId10"/>
    <p:sldId id="304" r:id="rId11"/>
    <p:sldId id="298" r:id="rId12"/>
    <p:sldId id="283" r:id="rId13"/>
    <p:sldId id="284" r:id="rId14"/>
    <p:sldId id="299" r:id="rId15"/>
    <p:sldId id="300" r:id="rId16"/>
    <p:sldId id="297" r:id="rId17"/>
    <p:sldId id="266" r:id="rId18"/>
    <p:sldId id="263" r:id="rId19"/>
    <p:sldId id="302" r:id="rId20"/>
    <p:sldId id="293" r:id="rId21"/>
    <p:sldId id="265" r:id="rId22"/>
    <p:sldId id="291" r:id="rId23"/>
    <p:sldId id="303" r:id="rId24"/>
    <p:sldId id="268" r:id="rId25"/>
    <p:sldId id="267" r:id="rId26"/>
    <p:sldId id="280"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Vaalea tyyli 3 - Korostu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660"/>
  </p:normalViewPr>
  <p:slideViewPr>
    <p:cSldViewPr snapToGrid="0">
      <p:cViewPr varScale="1">
        <p:scale>
          <a:sx n="77" d="100"/>
          <a:sy n="77" d="100"/>
        </p:scale>
        <p:origin x="2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A87AF-7257-4216-A6BA-60741E04AD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D0F02B3-186E-46D4-804A-AE23BC0EAB04}">
      <dgm:prSet/>
      <dgm:spPr/>
      <dgm:t>
        <a:bodyPr/>
        <a:lstStyle/>
        <a:p>
          <a:r>
            <a:rPr lang="fi-FI" dirty="0"/>
            <a:t>Heikko työmarkkina-asema, matala koulutustausta ja terveysongelmat.</a:t>
          </a:r>
          <a:endParaRPr lang="en-US" dirty="0"/>
        </a:p>
      </dgm:t>
    </dgm:pt>
    <dgm:pt modelId="{E2B6752C-D00E-46D5-9C80-C017035BC1BA}" type="parTrans" cxnId="{88A10009-D944-418A-9F26-43BBCD9A0F3F}">
      <dgm:prSet/>
      <dgm:spPr/>
      <dgm:t>
        <a:bodyPr/>
        <a:lstStyle/>
        <a:p>
          <a:endParaRPr lang="en-US"/>
        </a:p>
      </dgm:t>
    </dgm:pt>
    <dgm:pt modelId="{8D9266C4-634D-4769-8DFC-9A971D930DE3}" type="sibTrans" cxnId="{88A10009-D944-418A-9F26-43BBCD9A0F3F}">
      <dgm:prSet/>
      <dgm:spPr/>
      <dgm:t>
        <a:bodyPr/>
        <a:lstStyle/>
        <a:p>
          <a:endParaRPr lang="en-US"/>
        </a:p>
      </dgm:t>
    </dgm:pt>
    <dgm:pt modelId="{1CDE5635-1481-43B6-802E-B13DB82B356A}">
      <dgm:prSet/>
      <dgm:spPr/>
      <dgm:t>
        <a:bodyPr/>
        <a:lstStyle/>
        <a:p>
          <a:r>
            <a:rPr lang="fi-FI" dirty="0"/>
            <a:t>Naisten asiat ovat usein päässeet huonommalle tolalle, koska naiset sekä haluavat pärjätä pitempään että luottavat heikommin työntekijöihin.</a:t>
          </a:r>
          <a:endParaRPr lang="en-US" dirty="0"/>
        </a:p>
      </dgm:t>
    </dgm:pt>
    <dgm:pt modelId="{3302C7F6-DFDF-4BD6-9D6F-CF7979EC995D}" type="parTrans" cxnId="{42EF7587-923B-4338-83B1-6595962B9886}">
      <dgm:prSet/>
      <dgm:spPr/>
      <dgm:t>
        <a:bodyPr/>
        <a:lstStyle/>
        <a:p>
          <a:endParaRPr lang="en-US"/>
        </a:p>
      </dgm:t>
    </dgm:pt>
    <dgm:pt modelId="{7A2EF092-0A49-4AC3-A5F2-96210CA81041}" type="sibTrans" cxnId="{42EF7587-923B-4338-83B1-6595962B9886}">
      <dgm:prSet/>
      <dgm:spPr/>
      <dgm:t>
        <a:bodyPr/>
        <a:lstStyle/>
        <a:p>
          <a:endParaRPr lang="en-US"/>
        </a:p>
      </dgm:t>
    </dgm:pt>
    <dgm:pt modelId="{AD8B852A-2C1B-43B1-95B8-7F06ADE43D56}">
      <dgm:prSet custT="1"/>
      <dgm:spPr/>
      <dgm:t>
        <a:bodyPr/>
        <a:lstStyle/>
        <a:p>
          <a:r>
            <a:rPr lang="fi-FI" sz="2400" dirty="0"/>
            <a:t>Väkivalta: fyysinen, psyykkinen, taloudellinen, seksuaalinen, kemiallinen…</a:t>
          </a:r>
        </a:p>
        <a:p>
          <a:endParaRPr lang="fi-FI" sz="2400" dirty="0"/>
        </a:p>
        <a:p>
          <a:r>
            <a:rPr lang="fi-FI" sz="2400" dirty="0" err="1"/>
            <a:t>Sukupuolistunut</a:t>
          </a:r>
          <a:r>
            <a:rPr lang="fi-FI" sz="2400" dirty="0"/>
            <a:t> väkivalta</a:t>
          </a:r>
          <a:endParaRPr lang="en-US" sz="2400" dirty="0"/>
        </a:p>
      </dgm:t>
    </dgm:pt>
    <dgm:pt modelId="{CF1AEC5D-339D-4BF4-9718-D344877DEEB3}" type="parTrans" cxnId="{568AA05D-357A-439E-B218-1D0EE829E23E}">
      <dgm:prSet/>
      <dgm:spPr/>
      <dgm:t>
        <a:bodyPr/>
        <a:lstStyle/>
        <a:p>
          <a:endParaRPr lang="en-US"/>
        </a:p>
      </dgm:t>
    </dgm:pt>
    <dgm:pt modelId="{24D43796-1B6A-4E23-A5CC-AD901FC7B92B}" type="sibTrans" cxnId="{568AA05D-357A-439E-B218-1D0EE829E23E}">
      <dgm:prSet/>
      <dgm:spPr/>
      <dgm:t>
        <a:bodyPr/>
        <a:lstStyle/>
        <a:p>
          <a:endParaRPr lang="en-US"/>
        </a:p>
      </dgm:t>
    </dgm:pt>
    <dgm:pt modelId="{ED9E0EEB-88B2-4387-91C7-AE49130FD17A}">
      <dgm:prSet custT="1"/>
      <dgm:spPr/>
      <dgm:t>
        <a:bodyPr/>
        <a:lstStyle/>
        <a:p>
          <a:r>
            <a:rPr lang="fi-FI" sz="2400" dirty="0"/>
            <a:t>Päihteet selviytymisstrategia</a:t>
          </a:r>
          <a:endParaRPr lang="en-US" sz="2400" dirty="0"/>
        </a:p>
      </dgm:t>
    </dgm:pt>
    <dgm:pt modelId="{26AEFFEE-D067-4E55-8807-7F8517E4E246}" type="parTrans" cxnId="{6577BA72-5937-452A-A9F8-308C9CAE26FD}">
      <dgm:prSet/>
      <dgm:spPr/>
      <dgm:t>
        <a:bodyPr/>
        <a:lstStyle/>
        <a:p>
          <a:endParaRPr lang="en-US"/>
        </a:p>
      </dgm:t>
    </dgm:pt>
    <dgm:pt modelId="{21ACDE66-C619-4DD5-BE3C-23BC3DCC896F}" type="sibTrans" cxnId="{6577BA72-5937-452A-A9F8-308C9CAE26FD}">
      <dgm:prSet/>
      <dgm:spPr/>
      <dgm:t>
        <a:bodyPr/>
        <a:lstStyle/>
        <a:p>
          <a:endParaRPr lang="en-US"/>
        </a:p>
      </dgm:t>
    </dgm:pt>
    <dgm:pt modelId="{1B49F99E-F76E-B14D-BE9A-72D0BA0E8C6A}" type="pres">
      <dgm:prSet presAssocID="{3ADA87AF-7257-4216-A6BA-60741E04AD0C}" presName="vert0" presStyleCnt="0">
        <dgm:presLayoutVars>
          <dgm:dir/>
          <dgm:animOne val="branch"/>
          <dgm:animLvl val="lvl"/>
        </dgm:presLayoutVars>
      </dgm:prSet>
      <dgm:spPr/>
    </dgm:pt>
    <dgm:pt modelId="{5C54874D-7BC7-7947-A6E6-207FD1B470BD}" type="pres">
      <dgm:prSet presAssocID="{4D0F02B3-186E-46D4-804A-AE23BC0EAB04}" presName="thickLine" presStyleLbl="alignNode1" presStyleIdx="0" presStyleCnt="4"/>
      <dgm:spPr/>
    </dgm:pt>
    <dgm:pt modelId="{6D9ED844-00F0-AC4E-BF4E-6BA0EBDF67AD}" type="pres">
      <dgm:prSet presAssocID="{4D0F02B3-186E-46D4-804A-AE23BC0EAB04}" presName="horz1" presStyleCnt="0"/>
      <dgm:spPr/>
    </dgm:pt>
    <dgm:pt modelId="{F7450AA1-EAAF-2749-ADDF-0111EE2987C2}" type="pres">
      <dgm:prSet presAssocID="{4D0F02B3-186E-46D4-804A-AE23BC0EAB04}" presName="tx1" presStyleLbl="revTx" presStyleIdx="0" presStyleCnt="4"/>
      <dgm:spPr/>
    </dgm:pt>
    <dgm:pt modelId="{A353C70A-DB07-0E45-8E43-D0772FAD9696}" type="pres">
      <dgm:prSet presAssocID="{4D0F02B3-186E-46D4-804A-AE23BC0EAB04}" presName="vert1" presStyleCnt="0"/>
      <dgm:spPr/>
    </dgm:pt>
    <dgm:pt modelId="{3F56DB32-1BEA-7948-A121-9B355714F3E5}" type="pres">
      <dgm:prSet presAssocID="{1CDE5635-1481-43B6-802E-B13DB82B356A}" presName="thickLine" presStyleLbl="alignNode1" presStyleIdx="1" presStyleCnt="4"/>
      <dgm:spPr/>
    </dgm:pt>
    <dgm:pt modelId="{042A85F9-B895-054F-9EDD-47C671E291DB}" type="pres">
      <dgm:prSet presAssocID="{1CDE5635-1481-43B6-802E-B13DB82B356A}" presName="horz1" presStyleCnt="0"/>
      <dgm:spPr/>
    </dgm:pt>
    <dgm:pt modelId="{6041C341-1CC2-514A-8C15-71B6F01BAC7E}" type="pres">
      <dgm:prSet presAssocID="{1CDE5635-1481-43B6-802E-B13DB82B356A}" presName="tx1" presStyleLbl="revTx" presStyleIdx="1" presStyleCnt="4"/>
      <dgm:spPr/>
    </dgm:pt>
    <dgm:pt modelId="{348BD8BC-D3D5-9641-AFE2-B1F10CB7C1A8}" type="pres">
      <dgm:prSet presAssocID="{1CDE5635-1481-43B6-802E-B13DB82B356A}" presName="vert1" presStyleCnt="0"/>
      <dgm:spPr/>
    </dgm:pt>
    <dgm:pt modelId="{9143A494-77B1-EC49-82D2-A74EE02AEA09}" type="pres">
      <dgm:prSet presAssocID="{AD8B852A-2C1B-43B1-95B8-7F06ADE43D56}" presName="thickLine" presStyleLbl="alignNode1" presStyleIdx="2" presStyleCnt="4"/>
      <dgm:spPr/>
    </dgm:pt>
    <dgm:pt modelId="{65B63548-5E71-1448-9701-A080F4E8A19A}" type="pres">
      <dgm:prSet presAssocID="{AD8B852A-2C1B-43B1-95B8-7F06ADE43D56}" presName="horz1" presStyleCnt="0"/>
      <dgm:spPr/>
    </dgm:pt>
    <dgm:pt modelId="{420A4982-E626-C144-B0B3-EB5ED38DAD96}" type="pres">
      <dgm:prSet presAssocID="{AD8B852A-2C1B-43B1-95B8-7F06ADE43D56}" presName="tx1" presStyleLbl="revTx" presStyleIdx="2" presStyleCnt="4" custScaleY="192444"/>
      <dgm:spPr/>
    </dgm:pt>
    <dgm:pt modelId="{6F8DCE31-51AF-554E-A0FF-483F74E7F8E5}" type="pres">
      <dgm:prSet presAssocID="{AD8B852A-2C1B-43B1-95B8-7F06ADE43D56}" presName="vert1" presStyleCnt="0"/>
      <dgm:spPr/>
    </dgm:pt>
    <dgm:pt modelId="{6F2BAD4B-DD94-9848-9B2D-014C6039BF2F}" type="pres">
      <dgm:prSet presAssocID="{ED9E0EEB-88B2-4387-91C7-AE49130FD17A}" presName="thickLine" presStyleLbl="alignNode1" presStyleIdx="3" presStyleCnt="4"/>
      <dgm:spPr/>
    </dgm:pt>
    <dgm:pt modelId="{551BDA69-4245-3445-8C6B-F186F976C21A}" type="pres">
      <dgm:prSet presAssocID="{ED9E0EEB-88B2-4387-91C7-AE49130FD17A}" presName="horz1" presStyleCnt="0"/>
      <dgm:spPr/>
    </dgm:pt>
    <dgm:pt modelId="{96F899C1-98CE-734F-A9D1-BE6D9DD3EB52}" type="pres">
      <dgm:prSet presAssocID="{ED9E0EEB-88B2-4387-91C7-AE49130FD17A}" presName="tx1" presStyleLbl="revTx" presStyleIdx="3" presStyleCnt="4"/>
      <dgm:spPr/>
    </dgm:pt>
    <dgm:pt modelId="{D8912E3C-09B7-744D-A282-DB1EAE9E1AA7}" type="pres">
      <dgm:prSet presAssocID="{ED9E0EEB-88B2-4387-91C7-AE49130FD17A}" presName="vert1" presStyleCnt="0"/>
      <dgm:spPr/>
    </dgm:pt>
  </dgm:ptLst>
  <dgm:cxnLst>
    <dgm:cxn modelId="{88A10009-D944-418A-9F26-43BBCD9A0F3F}" srcId="{3ADA87AF-7257-4216-A6BA-60741E04AD0C}" destId="{4D0F02B3-186E-46D4-804A-AE23BC0EAB04}" srcOrd="0" destOrd="0" parTransId="{E2B6752C-D00E-46D5-9C80-C017035BC1BA}" sibTransId="{8D9266C4-634D-4769-8DFC-9A971D930DE3}"/>
    <dgm:cxn modelId="{C6C94437-30BD-4146-863C-6BA30432470E}" type="presOf" srcId="{3ADA87AF-7257-4216-A6BA-60741E04AD0C}" destId="{1B49F99E-F76E-B14D-BE9A-72D0BA0E8C6A}" srcOrd="0" destOrd="0" presId="urn:microsoft.com/office/officeart/2008/layout/LinedList"/>
    <dgm:cxn modelId="{568AA05D-357A-439E-B218-1D0EE829E23E}" srcId="{3ADA87AF-7257-4216-A6BA-60741E04AD0C}" destId="{AD8B852A-2C1B-43B1-95B8-7F06ADE43D56}" srcOrd="2" destOrd="0" parTransId="{CF1AEC5D-339D-4BF4-9718-D344877DEEB3}" sibTransId="{24D43796-1B6A-4E23-A5CC-AD901FC7B92B}"/>
    <dgm:cxn modelId="{BF922F5E-39D0-3249-80DC-A449953CD5D5}" type="presOf" srcId="{4D0F02B3-186E-46D4-804A-AE23BC0EAB04}" destId="{F7450AA1-EAAF-2749-ADDF-0111EE2987C2}" srcOrd="0" destOrd="0" presId="urn:microsoft.com/office/officeart/2008/layout/LinedList"/>
    <dgm:cxn modelId="{2575BC70-76B3-7B4F-BBA8-43E0043F4512}" type="presOf" srcId="{1CDE5635-1481-43B6-802E-B13DB82B356A}" destId="{6041C341-1CC2-514A-8C15-71B6F01BAC7E}" srcOrd="0" destOrd="0" presId="urn:microsoft.com/office/officeart/2008/layout/LinedList"/>
    <dgm:cxn modelId="{6577BA72-5937-452A-A9F8-308C9CAE26FD}" srcId="{3ADA87AF-7257-4216-A6BA-60741E04AD0C}" destId="{ED9E0EEB-88B2-4387-91C7-AE49130FD17A}" srcOrd="3" destOrd="0" parTransId="{26AEFFEE-D067-4E55-8807-7F8517E4E246}" sibTransId="{21ACDE66-C619-4DD5-BE3C-23BC3DCC896F}"/>
    <dgm:cxn modelId="{F265EA7E-4474-6945-95A6-7BA742A62F1E}" type="presOf" srcId="{AD8B852A-2C1B-43B1-95B8-7F06ADE43D56}" destId="{420A4982-E626-C144-B0B3-EB5ED38DAD96}" srcOrd="0" destOrd="0" presId="urn:microsoft.com/office/officeart/2008/layout/LinedList"/>
    <dgm:cxn modelId="{42EF7587-923B-4338-83B1-6595962B9886}" srcId="{3ADA87AF-7257-4216-A6BA-60741E04AD0C}" destId="{1CDE5635-1481-43B6-802E-B13DB82B356A}" srcOrd="1" destOrd="0" parTransId="{3302C7F6-DFDF-4BD6-9D6F-CF7979EC995D}" sibTransId="{7A2EF092-0A49-4AC3-A5F2-96210CA81041}"/>
    <dgm:cxn modelId="{AC954F8E-1813-034C-9FC2-17110271272C}" type="presOf" srcId="{ED9E0EEB-88B2-4387-91C7-AE49130FD17A}" destId="{96F899C1-98CE-734F-A9D1-BE6D9DD3EB52}" srcOrd="0" destOrd="0" presId="urn:microsoft.com/office/officeart/2008/layout/LinedList"/>
    <dgm:cxn modelId="{198C0BE7-6964-3D45-996A-46639C938279}" type="presParOf" srcId="{1B49F99E-F76E-B14D-BE9A-72D0BA0E8C6A}" destId="{5C54874D-7BC7-7947-A6E6-207FD1B470BD}" srcOrd="0" destOrd="0" presId="urn:microsoft.com/office/officeart/2008/layout/LinedList"/>
    <dgm:cxn modelId="{FEE76938-DB63-D34C-80F3-4FD8C3830916}" type="presParOf" srcId="{1B49F99E-F76E-B14D-BE9A-72D0BA0E8C6A}" destId="{6D9ED844-00F0-AC4E-BF4E-6BA0EBDF67AD}" srcOrd="1" destOrd="0" presId="urn:microsoft.com/office/officeart/2008/layout/LinedList"/>
    <dgm:cxn modelId="{BC114E3E-84D9-CB40-987A-E810D680EA68}" type="presParOf" srcId="{6D9ED844-00F0-AC4E-BF4E-6BA0EBDF67AD}" destId="{F7450AA1-EAAF-2749-ADDF-0111EE2987C2}" srcOrd="0" destOrd="0" presId="urn:microsoft.com/office/officeart/2008/layout/LinedList"/>
    <dgm:cxn modelId="{E17BC56A-9FDF-C941-BBA6-68471521359F}" type="presParOf" srcId="{6D9ED844-00F0-AC4E-BF4E-6BA0EBDF67AD}" destId="{A353C70A-DB07-0E45-8E43-D0772FAD9696}" srcOrd="1" destOrd="0" presId="urn:microsoft.com/office/officeart/2008/layout/LinedList"/>
    <dgm:cxn modelId="{5161F69E-DB4C-FC42-A593-F64ADA385D32}" type="presParOf" srcId="{1B49F99E-F76E-B14D-BE9A-72D0BA0E8C6A}" destId="{3F56DB32-1BEA-7948-A121-9B355714F3E5}" srcOrd="2" destOrd="0" presId="urn:microsoft.com/office/officeart/2008/layout/LinedList"/>
    <dgm:cxn modelId="{5BD2048D-331F-9945-B679-E072F4DBCED3}" type="presParOf" srcId="{1B49F99E-F76E-B14D-BE9A-72D0BA0E8C6A}" destId="{042A85F9-B895-054F-9EDD-47C671E291DB}" srcOrd="3" destOrd="0" presId="urn:microsoft.com/office/officeart/2008/layout/LinedList"/>
    <dgm:cxn modelId="{9683DEC9-0B09-194C-AF10-EB620CE0097C}" type="presParOf" srcId="{042A85F9-B895-054F-9EDD-47C671E291DB}" destId="{6041C341-1CC2-514A-8C15-71B6F01BAC7E}" srcOrd="0" destOrd="0" presId="urn:microsoft.com/office/officeart/2008/layout/LinedList"/>
    <dgm:cxn modelId="{1D4CAB78-6991-8A4F-923B-10876A21B658}" type="presParOf" srcId="{042A85F9-B895-054F-9EDD-47C671E291DB}" destId="{348BD8BC-D3D5-9641-AFE2-B1F10CB7C1A8}" srcOrd="1" destOrd="0" presId="urn:microsoft.com/office/officeart/2008/layout/LinedList"/>
    <dgm:cxn modelId="{08E019CC-69BE-D041-9FBA-89EE76F5DCD0}" type="presParOf" srcId="{1B49F99E-F76E-B14D-BE9A-72D0BA0E8C6A}" destId="{9143A494-77B1-EC49-82D2-A74EE02AEA09}" srcOrd="4" destOrd="0" presId="urn:microsoft.com/office/officeart/2008/layout/LinedList"/>
    <dgm:cxn modelId="{CE421D0B-CF6A-CA41-A2E8-4D3CC8A80DB2}" type="presParOf" srcId="{1B49F99E-F76E-B14D-BE9A-72D0BA0E8C6A}" destId="{65B63548-5E71-1448-9701-A080F4E8A19A}" srcOrd="5" destOrd="0" presId="urn:microsoft.com/office/officeart/2008/layout/LinedList"/>
    <dgm:cxn modelId="{8325BD4E-B06A-A148-B657-5E0B5DB9F904}" type="presParOf" srcId="{65B63548-5E71-1448-9701-A080F4E8A19A}" destId="{420A4982-E626-C144-B0B3-EB5ED38DAD96}" srcOrd="0" destOrd="0" presId="urn:microsoft.com/office/officeart/2008/layout/LinedList"/>
    <dgm:cxn modelId="{2C0B450E-E000-A94E-96D0-51C154E14C00}" type="presParOf" srcId="{65B63548-5E71-1448-9701-A080F4E8A19A}" destId="{6F8DCE31-51AF-554E-A0FF-483F74E7F8E5}" srcOrd="1" destOrd="0" presId="urn:microsoft.com/office/officeart/2008/layout/LinedList"/>
    <dgm:cxn modelId="{37C7C979-D78C-A74C-9BE2-8AA76C0C96C0}" type="presParOf" srcId="{1B49F99E-F76E-B14D-BE9A-72D0BA0E8C6A}" destId="{6F2BAD4B-DD94-9848-9B2D-014C6039BF2F}" srcOrd="6" destOrd="0" presId="urn:microsoft.com/office/officeart/2008/layout/LinedList"/>
    <dgm:cxn modelId="{7838CD83-1907-A841-BEB5-D27E467A85E2}" type="presParOf" srcId="{1B49F99E-F76E-B14D-BE9A-72D0BA0E8C6A}" destId="{551BDA69-4245-3445-8C6B-F186F976C21A}" srcOrd="7" destOrd="0" presId="urn:microsoft.com/office/officeart/2008/layout/LinedList"/>
    <dgm:cxn modelId="{38780EC5-0EF2-4647-9E0C-B52991AB6C4E}" type="presParOf" srcId="{551BDA69-4245-3445-8C6B-F186F976C21A}" destId="{96F899C1-98CE-734F-A9D1-BE6D9DD3EB52}" srcOrd="0" destOrd="0" presId="urn:microsoft.com/office/officeart/2008/layout/LinedList"/>
    <dgm:cxn modelId="{692D767A-471D-3F43-B287-E593FE5A3022}" type="presParOf" srcId="{551BDA69-4245-3445-8C6B-F186F976C21A}" destId="{D8912E3C-09B7-744D-A282-DB1EAE9E1A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4874D-7BC7-7947-A6E6-207FD1B470BD}">
      <dsp:nvSpPr>
        <dsp:cNvPr id="0" name=""/>
        <dsp:cNvSpPr/>
      </dsp:nvSpPr>
      <dsp:spPr>
        <a:xfrm>
          <a:off x="0" y="2613"/>
          <a:ext cx="7676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50AA1-EAAF-2749-ADDF-0111EE2987C2}">
      <dsp:nvSpPr>
        <dsp:cNvPr id="0" name=""/>
        <dsp:cNvSpPr/>
      </dsp:nvSpPr>
      <dsp:spPr>
        <a:xfrm>
          <a:off x="0" y="2613"/>
          <a:ext cx="7676126" cy="1145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i-FI" sz="2300" kern="1200" dirty="0"/>
            <a:t>Heikko työmarkkina-asema, matala koulutustausta ja terveysongelmat.</a:t>
          </a:r>
          <a:endParaRPr lang="en-US" sz="2300" kern="1200" dirty="0"/>
        </a:p>
      </dsp:txBody>
      <dsp:txXfrm>
        <a:off x="0" y="2613"/>
        <a:ext cx="7676126" cy="1145974"/>
      </dsp:txXfrm>
    </dsp:sp>
    <dsp:sp modelId="{3F56DB32-1BEA-7948-A121-9B355714F3E5}">
      <dsp:nvSpPr>
        <dsp:cNvPr id="0" name=""/>
        <dsp:cNvSpPr/>
      </dsp:nvSpPr>
      <dsp:spPr>
        <a:xfrm>
          <a:off x="0" y="1148588"/>
          <a:ext cx="7676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41C341-1CC2-514A-8C15-71B6F01BAC7E}">
      <dsp:nvSpPr>
        <dsp:cNvPr id="0" name=""/>
        <dsp:cNvSpPr/>
      </dsp:nvSpPr>
      <dsp:spPr>
        <a:xfrm>
          <a:off x="0" y="1148588"/>
          <a:ext cx="7676126" cy="1145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i-FI" sz="2300" kern="1200" dirty="0"/>
            <a:t>Naisten asiat ovat usein päässeet huonommalle tolalle, koska naiset sekä haluavat pärjätä pitempään että luottavat heikommin työntekijöihin.</a:t>
          </a:r>
          <a:endParaRPr lang="en-US" sz="2300" kern="1200" dirty="0"/>
        </a:p>
      </dsp:txBody>
      <dsp:txXfrm>
        <a:off x="0" y="1148588"/>
        <a:ext cx="7676126" cy="1145974"/>
      </dsp:txXfrm>
    </dsp:sp>
    <dsp:sp modelId="{9143A494-77B1-EC49-82D2-A74EE02AEA09}">
      <dsp:nvSpPr>
        <dsp:cNvPr id="0" name=""/>
        <dsp:cNvSpPr/>
      </dsp:nvSpPr>
      <dsp:spPr>
        <a:xfrm>
          <a:off x="0" y="2294563"/>
          <a:ext cx="7676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A4982-E626-C144-B0B3-EB5ED38DAD96}">
      <dsp:nvSpPr>
        <dsp:cNvPr id="0" name=""/>
        <dsp:cNvSpPr/>
      </dsp:nvSpPr>
      <dsp:spPr>
        <a:xfrm>
          <a:off x="0" y="2294563"/>
          <a:ext cx="7668629" cy="220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kern="1200" dirty="0"/>
            <a:t>Väkivalta: fyysinen, psyykkinen, taloudellinen, seksuaalinen, kemiallinen…</a:t>
          </a:r>
        </a:p>
        <a:p>
          <a:pPr marL="0" lvl="0" indent="0" algn="l" defTabSz="1066800">
            <a:lnSpc>
              <a:spcPct val="90000"/>
            </a:lnSpc>
            <a:spcBef>
              <a:spcPct val="0"/>
            </a:spcBef>
            <a:spcAft>
              <a:spcPct val="35000"/>
            </a:spcAft>
            <a:buNone/>
          </a:pPr>
          <a:endParaRPr lang="fi-FI" sz="2400" kern="1200" dirty="0"/>
        </a:p>
        <a:p>
          <a:pPr marL="0" lvl="0" indent="0" algn="l" defTabSz="1066800">
            <a:lnSpc>
              <a:spcPct val="90000"/>
            </a:lnSpc>
            <a:spcBef>
              <a:spcPct val="0"/>
            </a:spcBef>
            <a:spcAft>
              <a:spcPct val="35000"/>
            </a:spcAft>
            <a:buNone/>
          </a:pPr>
          <a:r>
            <a:rPr lang="fi-FI" sz="2400" kern="1200" dirty="0" err="1"/>
            <a:t>Sukupuolistunut</a:t>
          </a:r>
          <a:r>
            <a:rPr lang="fi-FI" sz="2400" kern="1200" dirty="0"/>
            <a:t> väkivalta</a:t>
          </a:r>
          <a:endParaRPr lang="en-US" sz="2400" kern="1200" dirty="0"/>
        </a:p>
      </dsp:txBody>
      <dsp:txXfrm>
        <a:off x="0" y="2294563"/>
        <a:ext cx="7668629" cy="2205360"/>
      </dsp:txXfrm>
    </dsp:sp>
    <dsp:sp modelId="{6F2BAD4B-DD94-9848-9B2D-014C6039BF2F}">
      <dsp:nvSpPr>
        <dsp:cNvPr id="0" name=""/>
        <dsp:cNvSpPr/>
      </dsp:nvSpPr>
      <dsp:spPr>
        <a:xfrm>
          <a:off x="0" y="4499923"/>
          <a:ext cx="76761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F899C1-98CE-734F-A9D1-BE6D9DD3EB52}">
      <dsp:nvSpPr>
        <dsp:cNvPr id="0" name=""/>
        <dsp:cNvSpPr/>
      </dsp:nvSpPr>
      <dsp:spPr>
        <a:xfrm>
          <a:off x="0" y="4499923"/>
          <a:ext cx="7676126" cy="1145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kern="1200" dirty="0"/>
            <a:t>Päihteet selviytymisstrategia</a:t>
          </a:r>
          <a:endParaRPr lang="en-US" sz="2400" kern="1200" dirty="0"/>
        </a:p>
      </dsp:txBody>
      <dsp:txXfrm>
        <a:off x="0" y="4499923"/>
        <a:ext cx="7676126" cy="11459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DBB7AA-07F2-914F-AC26-41FB4425CE4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F21A911-376D-5C4C-9E9C-FA074716E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1C2E03D-D035-594A-B3DA-2793C4EB65BA}"/>
              </a:ext>
            </a:extLst>
          </p:cNvPr>
          <p:cNvSpPr>
            <a:spLocks noGrp="1"/>
          </p:cNvSpPr>
          <p:nvPr>
            <p:ph type="dt" sz="half" idx="10"/>
          </p:nvPr>
        </p:nvSpPr>
        <p:spPr/>
        <p:txBody>
          <a:bodyPr/>
          <a:lstStyle/>
          <a:p>
            <a:fld id="{0DAF61AA-5A98-4049-A93E-477E5505141A}" type="datetimeFigureOut">
              <a:rPr lang="en-US" smtClean="0"/>
              <a:pPr/>
              <a:t>5/24/2023</a:t>
            </a:fld>
            <a:endParaRPr lang="en-US" dirty="0"/>
          </a:p>
        </p:txBody>
      </p:sp>
      <p:sp>
        <p:nvSpPr>
          <p:cNvPr id="5" name="Alatunnisteen paikkamerkki 4">
            <a:extLst>
              <a:ext uri="{FF2B5EF4-FFF2-40B4-BE49-F238E27FC236}">
                <a16:creationId xmlns:a16="http://schemas.microsoft.com/office/drawing/2014/main" id="{5C7248C0-C35F-B442-B4A8-B6367017C095}"/>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6489171D-A4AA-2B45-8806-E19184352E86}"/>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32807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D69F7E-7611-3E41-8FB0-103B2120AC4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0CA9A4D-96DF-384F-82E4-923B03C5BADD}"/>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11C9390-9F31-5347-8B06-0C89669FB686}"/>
              </a:ext>
            </a:extLst>
          </p:cNvPr>
          <p:cNvSpPr>
            <a:spLocks noGrp="1"/>
          </p:cNvSpPr>
          <p:nvPr>
            <p:ph type="dt" sz="half" idx="10"/>
          </p:nvPr>
        </p:nvSpPr>
        <p:spPr/>
        <p:txBody>
          <a:bodyPr/>
          <a:lstStyle/>
          <a:p>
            <a:fld id="{0DAF61AA-5A98-4049-A93E-477E5505141A}" type="datetimeFigureOut">
              <a:rPr lang="en-US" smtClean="0"/>
              <a:pPr/>
              <a:t>5/24/2023</a:t>
            </a:fld>
            <a:endParaRPr lang="en-US" dirty="0"/>
          </a:p>
        </p:txBody>
      </p:sp>
      <p:sp>
        <p:nvSpPr>
          <p:cNvPr id="5" name="Alatunnisteen paikkamerkki 4">
            <a:extLst>
              <a:ext uri="{FF2B5EF4-FFF2-40B4-BE49-F238E27FC236}">
                <a16:creationId xmlns:a16="http://schemas.microsoft.com/office/drawing/2014/main" id="{8542946F-F6E7-5241-8F62-9595A61A5851}"/>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4BF8B08C-6C82-7C45-AE2A-C960AA93781A}"/>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890470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023489D-63AF-3946-98B2-502351138E66}"/>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BA41B6A-CA6D-B640-ACD7-0544FAF0C8A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4AAA3F3-AE94-6140-B2B5-5BF03FEE51B2}"/>
              </a:ext>
            </a:extLst>
          </p:cNvPr>
          <p:cNvSpPr>
            <a:spLocks noGrp="1"/>
          </p:cNvSpPr>
          <p:nvPr>
            <p:ph type="dt" sz="half" idx="10"/>
          </p:nvPr>
        </p:nvSpPr>
        <p:spPr/>
        <p:txBody>
          <a:bodyPr/>
          <a:lstStyle/>
          <a:p>
            <a:fld id="{0DAF61AA-5A98-4049-A93E-477E5505141A}" type="datetimeFigureOut">
              <a:rPr lang="en-US" smtClean="0"/>
              <a:pPr/>
              <a:t>5/24/2023</a:t>
            </a:fld>
            <a:endParaRPr lang="en-US" dirty="0"/>
          </a:p>
        </p:txBody>
      </p:sp>
      <p:sp>
        <p:nvSpPr>
          <p:cNvPr id="5" name="Alatunnisteen paikkamerkki 4">
            <a:extLst>
              <a:ext uri="{FF2B5EF4-FFF2-40B4-BE49-F238E27FC236}">
                <a16:creationId xmlns:a16="http://schemas.microsoft.com/office/drawing/2014/main" id="{3A9DF50F-0F27-9A4F-9484-CC03B7A45E5E}"/>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77CFAFBA-B5A2-E541-B49C-FC6F13918CAC}"/>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89032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371EA2-E08E-EF4E-BBFE-D739CF4D818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65A0AC1-8AC2-6049-A761-B33FE447047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A42011F-F360-7742-B379-29D882524EE0}"/>
              </a:ext>
            </a:extLst>
          </p:cNvPr>
          <p:cNvSpPr>
            <a:spLocks noGrp="1"/>
          </p:cNvSpPr>
          <p:nvPr>
            <p:ph type="dt" sz="half" idx="10"/>
          </p:nvPr>
        </p:nvSpPr>
        <p:spPr/>
        <p:txBody>
          <a:bodyPr/>
          <a:lstStyle/>
          <a:p>
            <a:fld id="{0DAF61AA-5A98-4049-A93E-477E5505141A}" type="datetimeFigureOut">
              <a:rPr lang="en-US" smtClean="0"/>
              <a:pPr/>
              <a:t>5/24/2023</a:t>
            </a:fld>
            <a:endParaRPr lang="en-US" dirty="0"/>
          </a:p>
        </p:txBody>
      </p:sp>
      <p:sp>
        <p:nvSpPr>
          <p:cNvPr id="5" name="Alatunnisteen paikkamerkki 4">
            <a:extLst>
              <a:ext uri="{FF2B5EF4-FFF2-40B4-BE49-F238E27FC236}">
                <a16:creationId xmlns:a16="http://schemas.microsoft.com/office/drawing/2014/main" id="{320C3DD1-0599-C24B-8B37-84831F89FBAA}"/>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06F91C54-3EF1-904C-8000-E27FFF2AAD9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28060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F5DBB4-1899-D448-B24E-3815D968139B}"/>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20AB61B7-D4F1-FF41-9E45-3DC7B7522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0591A98-3275-384F-8669-0C270798690F}"/>
              </a:ext>
            </a:extLst>
          </p:cNvPr>
          <p:cNvSpPr>
            <a:spLocks noGrp="1"/>
          </p:cNvSpPr>
          <p:nvPr>
            <p:ph type="dt" sz="half" idx="10"/>
          </p:nvPr>
        </p:nvSpPr>
        <p:spPr/>
        <p:txBody>
          <a:bodyPr/>
          <a:lstStyle/>
          <a:p>
            <a:fld id="{0DAF61AA-5A98-4049-A93E-477E5505141A}" type="datetimeFigureOut">
              <a:rPr lang="en-US" smtClean="0"/>
              <a:pPr/>
              <a:t>5/24/2023</a:t>
            </a:fld>
            <a:endParaRPr lang="en-US" dirty="0"/>
          </a:p>
        </p:txBody>
      </p:sp>
      <p:sp>
        <p:nvSpPr>
          <p:cNvPr id="5" name="Alatunnisteen paikkamerkki 4">
            <a:extLst>
              <a:ext uri="{FF2B5EF4-FFF2-40B4-BE49-F238E27FC236}">
                <a16:creationId xmlns:a16="http://schemas.microsoft.com/office/drawing/2014/main" id="{C9700B70-1EEA-1C44-ADD7-6F09773E38B8}"/>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CEB0389F-06A1-D74D-B9A0-3B5C72F8B1E9}"/>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19627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D7E44B-0A58-C94C-917F-5C68D0C4A13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9A34E93-9B7E-3A4D-84EE-64D9D4A25BC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63CB344-3896-C74A-AA6F-81980A76903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51B552E-387D-9C44-A1D1-0D0703BA3D6D}"/>
              </a:ext>
            </a:extLst>
          </p:cNvPr>
          <p:cNvSpPr>
            <a:spLocks noGrp="1"/>
          </p:cNvSpPr>
          <p:nvPr>
            <p:ph type="dt" sz="half" idx="10"/>
          </p:nvPr>
        </p:nvSpPr>
        <p:spPr/>
        <p:txBody>
          <a:bodyPr/>
          <a:lstStyle/>
          <a:p>
            <a:fld id="{0DAF61AA-5A98-4049-A93E-477E5505141A}" type="datetimeFigureOut">
              <a:rPr lang="en-US" smtClean="0"/>
              <a:pPr/>
              <a:t>5/24/2023</a:t>
            </a:fld>
            <a:endParaRPr lang="en-US" dirty="0"/>
          </a:p>
        </p:txBody>
      </p:sp>
      <p:sp>
        <p:nvSpPr>
          <p:cNvPr id="6" name="Alatunnisteen paikkamerkki 5">
            <a:extLst>
              <a:ext uri="{FF2B5EF4-FFF2-40B4-BE49-F238E27FC236}">
                <a16:creationId xmlns:a16="http://schemas.microsoft.com/office/drawing/2014/main" id="{9F76FEA3-5014-674C-A674-08976B4DD6B5}"/>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9ECB0AAC-3A58-854F-95D0-83F77F910E0D}"/>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7884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43CAE4-EEAC-5441-A2B3-8FBDF754AF6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AD3A07DA-FF64-1A4A-92AC-316AF7DEB5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FF56B74-8ED3-0149-AC0D-C60714B32A7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92269C9-EBC9-8F4D-93C5-4059F35C7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EBDED5C-2178-4D4D-A6B2-99324DF079A5}"/>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701338F-C0AF-0C4B-9F7A-847F9C4F7EE9}"/>
              </a:ext>
            </a:extLst>
          </p:cNvPr>
          <p:cNvSpPr>
            <a:spLocks noGrp="1"/>
          </p:cNvSpPr>
          <p:nvPr>
            <p:ph type="dt" sz="half" idx="10"/>
          </p:nvPr>
        </p:nvSpPr>
        <p:spPr/>
        <p:txBody>
          <a:bodyPr/>
          <a:lstStyle/>
          <a:p>
            <a:fld id="{0DAF61AA-5A98-4049-A93E-477E5505141A}" type="datetimeFigureOut">
              <a:rPr lang="en-US" smtClean="0"/>
              <a:pPr/>
              <a:t>5/24/2023</a:t>
            </a:fld>
            <a:endParaRPr lang="en-US" dirty="0"/>
          </a:p>
        </p:txBody>
      </p:sp>
      <p:sp>
        <p:nvSpPr>
          <p:cNvPr id="8" name="Alatunnisteen paikkamerkki 7">
            <a:extLst>
              <a:ext uri="{FF2B5EF4-FFF2-40B4-BE49-F238E27FC236}">
                <a16:creationId xmlns:a16="http://schemas.microsoft.com/office/drawing/2014/main" id="{3A8C8D9B-71B6-C048-BA0A-478C306B2CA1}"/>
              </a:ext>
            </a:extLst>
          </p:cNvPr>
          <p:cNvSpPr>
            <a:spLocks noGrp="1"/>
          </p:cNvSpPr>
          <p:nvPr>
            <p:ph type="ftr" sz="quarter" idx="11"/>
          </p:nvPr>
        </p:nvSpPr>
        <p:spPr/>
        <p:txBody>
          <a:bodyPr/>
          <a:lstStyle/>
          <a:p>
            <a:endParaRPr lang="en-US"/>
          </a:p>
        </p:txBody>
      </p:sp>
      <p:sp>
        <p:nvSpPr>
          <p:cNvPr id="9" name="Dian numeron paikkamerkki 8">
            <a:extLst>
              <a:ext uri="{FF2B5EF4-FFF2-40B4-BE49-F238E27FC236}">
                <a16:creationId xmlns:a16="http://schemas.microsoft.com/office/drawing/2014/main" id="{C892B081-23EE-4040-8332-3E98AA472F0C}"/>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30324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582EFA-55BD-0C4C-BC61-F0EB1B7BD12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7130DFB-9A20-9E45-8CF0-C5AA03278189}"/>
              </a:ext>
            </a:extLst>
          </p:cNvPr>
          <p:cNvSpPr>
            <a:spLocks noGrp="1"/>
          </p:cNvSpPr>
          <p:nvPr>
            <p:ph type="dt" sz="half" idx="10"/>
          </p:nvPr>
        </p:nvSpPr>
        <p:spPr/>
        <p:txBody>
          <a:bodyPr/>
          <a:lstStyle/>
          <a:p>
            <a:fld id="{0DAF61AA-5A98-4049-A93E-477E5505141A}" type="datetimeFigureOut">
              <a:rPr lang="en-US" smtClean="0"/>
              <a:pPr/>
              <a:t>5/24/2023</a:t>
            </a:fld>
            <a:endParaRPr lang="en-US" dirty="0"/>
          </a:p>
        </p:txBody>
      </p:sp>
      <p:sp>
        <p:nvSpPr>
          <p:cNvPr id="4" name="Alatunnisteen paikkamerkki 3">
            <a:extLst>
              <a:ext uri="{FF2B5EF4-FFF2-40B4-BE49-F238E27FC236}">
                <a16:creationId xmlns:a16="http://schemas.microsoft.com/office/drawing/2014/main" id="{687D9AFF-CC13-164A-AE47-CA2A2AD54382}"/>
              </a:ext>
            </a:extLst>
          </p:cNvPr>
          <p:cNvSpPr>
            <a:spLocks noGrp="1"/>
          </p:cNvSpPr>
          <p:nvPr>
            <p:ph type="ftr" sz="quarter" idx="11"/>
          </p:nvPr>
        </p:nvSpPr>
        <p:spPr/>
        <p:txBody>
          <a:bodyPr/>
          <a:lstStyle/>
          <a:p>
            <a:endParaRPr lang="en-US"/>
          </a:p>
        </p:txBody>
      </p:sp>
      <p:sp>
        <p:nvSpPr>
          <p:cNvPr id="5" name="Dian numeron paikkamerkki 4">
            <a:extLst>
              <a:ext uri="{FF2B5EF4-FFF2-40B4-BE49-F238E27FC236}">
                <a16:creationId xmlns:a16="http://schemas.microsoft.com/office/drawing/2014/main" id="{41764243-B9DE-BD45-AAC9-8BDDF893D6E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70308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7404622-67A1-9C45-9D11-84B676019957}"/>
              </a:ext>
            </a:extLst>
          </p:cNvPr>
          <p:cNvSpPr>
            <a:spLocks noGrp="1"/>
          </p:cNvSpPr>
          <p:nvPr>
            <p:ph type="dt" sz="half" idx="10"/>
          </p:nvPr>
        </p:nvSpPr>
        <p:spPr/>
        <p:txBody>
          <a:bodyPr/>
          <a:lstStyle/>
          <a:p>
            <a:fld id="{0DAF61AA-5A98-4049-A93E-477E5505141A}" type="datetimeFigureOut">
              <a:rPr lang="en-US" smtClean="0"/>
              <a:pPr/>
              <a:t>5/24/2023</a:t>
            </a:fld>
            <a:endParaRPr lang="en-US" dirty="0"/>
          </a:p>
        </p:txBody>
      </p:sp>
      <p:sp>
        <p:nvSpPr>
          <p:cNvPr id="3" name="Alatunnisteen paikkamerkki 2">
            <a:extLst>
              <a:ext uri="{FF2B5EF4-FFF2-40B4-BE49-F238E27FC236}">
                <a16:creationId xmlns:a16="http://schemas.microsoft.com/office/drawing/2014/main" id="{5AFB6375-8802-9043-90B4-6F086CCF4B2A}"/>
              </a:ext>
            </a:extLst>
          </p:cNvPr>
          <p:cNvSpPr>
            <a:spLocks noGrp="1"/>
          </p:cNvSpPr>
          <p:nvPr>
            <p:ph type="ftr" sz="quarter" idx="11"/>
          </p:nvPr>
        </p:nvSpPr>
        <p:spPr/>
        <p:txBody>
          <a:bodyPr/>
          <a:lstStyle/>
          <a:p>
            <a:endParaRPr lang="en-US"/>
          </a:p>
        </p:txBody>
      </p:sp>
      <p:sp>
        <p:nvSpPr>
          <p:cNvPr id="4" name="Dian numeron paikkamerkki 3">
            <a:extLst>
              <a:ext uri="{FF2B5EF4-FFF2-40B4-BE49-F238E27FC236}">
                <a16:creationId xmlns:a16="http://schemas.microsoft.com/office/drawing/2014/main" id="{DFE497EA-28FF-F84A-9E92-542A54F84A7D}"/>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33426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F052C7-2158-0442-A15D-12840404632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8CC4CFB-1045-1A49-8799-64A117EDCF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057B4E9-B97C-2544-B254-ACFB1BBEA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51C9589-4BD7-4040-A0B7-02FCA0FDCE0F}"/>
              </a:ext>
            </a:extLst>
          </p:cNvPr>
          <p:cNvSpPr>
            <a:spLocks noGrp="1"/>
          </p:cNvSpPr>
          <p:nvPr>
            <p:ph type="dt" sz="half" idx="10"/>
          </p:nvPr>
        </p:nvSpPr>
        <p:spPr/>
        <p:txBody>
          <a:bodyPr/>
          <a:lstStyle/>
          <a:p>
            <a:fld id="{0DAF61AA-5A98-4049-A93E-477E5505141A}" type="datetimeFigureOut">
              <a:rPr lang="en-US" smtClean="0"/>
              <a:pPr/>
              <a:t>5/24/2023</a:t>
            </a:fld>
            <a:endParaRPr lang="en-US" dirty="0"/>
          </a:p>
        </p:txBody>
      </p:sp>
      <p:sp>
        <p:nvSpPr>
          <p:cNvPr id="6" name="Alatunnisteen paikkamerkki 5">
            <a:extLst>
              <a:ext uri="{FF2B5EF4-FFF2-40B4-BE49-F238E27FC236}">
                <a16:creationId xmlns:a16="http://schemas.microsoft.com/office/drawing/2014/main" id="{DFD6AC13-DD3A-8740-8678-CF9C378A42A8}"/>
              </a:ext>
            </a:extLst>
          </p:cNvPr>
          <p:cNvSpPr>
            <a:spLocks noGrp="1"/>
          </p:cNvSpPr>
          <p:nvPr>
            <p:ph type="ftr" sz="quarter" idx="11"/>
          </p:nvPr>
        </p:nvSpPr>
        <p:spPr/>
        <p:txBody>
          <a:bodyPr/>
          <a:lstStyle/>
          <a:p>
            <a:endParaRPr lang="en-US"/>
          </a:p>
        </p:txBody>
      </p:sp>
      <p:sp>
        <p:nvSpPr>
          <p:cNvPr id="7" name="Dian numeron paikkamerkki 6">
            <a:extLst>
              <a:ext uri="{FF2B5EF4-FFF2-40B4-BE49-F238E27FC236}">
                <a16:creationId xmlns:a16="http://schemas.microsoft.com/office/drawing/2014/main" id="{7560BB84-E169-A14E-9A5C-3DE6E09E209E}"/>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2728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65608A-FAD4-F544-A5B8-5092CDC1B75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77097C2-1685-FA45-BA41-8D1E7392F8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3BF6D74F-4300-3D4C-AC9B-6DBCC2C97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B89D60D-5C74-C54E-B63A-4E4D575E2669}"/>
              </a:ext>
            </a:extLst>
          </p:cNvPr>
          <p:cNvSpPr>
            <a:spLocks noGrp="1"/>
          </p:cNvSpPr>
          <p:nvPr>
            <p:ph type="dt" sz="half" idx="10"/>
          </p:nvPr>
        </p:nvSpPr>
        <p:spPr/>
        <p:txBody>
          <a:bodyPr/>
          <a:lstStyle/>
          <a:p>
            <a:fld id="{0DAF61AA-5A98-4049-A93E-477E5505141A}" type="datetimeFigureOut">
              <a:rPr lang="en-US" smtClean="0"/>
              <a:pPr/>
              <a:t>5/24/2023</a:t>
            </a:fld>
            <a:endParaRPr lang="en-US" dirty="0"/>
          </a:p>
        </p:txBody>
      </p:sp>
      <p:sp>
        <p:nvSpPr>
          <p:cNvPr id="6" name="Alatunnisteen paikkamerkki 5">
            <a:extLst>
              <a:ext uri="{FF2B5EF4-FFF2-40B4-BE49-F238E27FC236}">
                <a16:creationId xmlns:a16="http://schemas.microsoft.com/office/drawing/2014/main" id="{19BC399F-203A-4748-B84B-B6E0245C47F2}"/>
              </a:ext>
            </a:extLst>
          </p:cNvPr>
          <p:cNvSpPr>
            <a:spLocks noGrp="1"/>
          </p:cNvSpPr>
          <p:nvPr>
            <p:ph type="ftr" sz="quarter" idx="11"/>
          </p:nvPr>
        </p:nvSpPr>
        <p:spPr/>
        <p:txBody>
          <a:bodyPr/>
          <a:lstStyle/>
          <a:p>
            <a:endParaRPr lang="en-US" dirty="0"/>
          </a:p>
        </p:txBody>
      </p:sp>
      <p:sp>
        <p:nvSpPr>
          <p:cNvPr id="7" name="Dian numeron paikkamerkki 6">
            <a:extLst>
              <a:ext uri="{FF2B5EF4-FFF2-40B4-BE49-F238E27FC236}">
                <a16:creationId xmlns:a16="http://schemas.microsoft.com/office/drawing/2014/main" id="{E347D7E1-0CE2-724A-88BA-5B09EB2C39A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85057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F86F851-E3CB-AA4D-B554-8E493B61F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AAA3599-CC73-E440-AE1A-0047D682D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5DDA52A-44B7-F347-911B-C66D3C526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F61AA-5A98-4049-A93E-477E5505141A}" type="datetimeFigureOut">
              <a:rPr lang="en-US" smtClean="0"/>
              <a:pPr/>
              <a:t>5/24/2023</a:t>
            </a:fld>
            <a:endParaRPr lang="en-US" dirty="0"/>
          </a:p>
        </p:txBody>
      </p:sp>
      <p:sp>
        <p:nvSpPr>
          <p:cNvPr id="5" name="Alatunnisteen paikkamerkki 4">
            <a:extLst>
              <a:ext uri="{FF2B5EF4-FFF2-40B4-BE49-F238E27FC236}">
                <a16:creationId xmlns:a16="http://schemas.microsoft.com/office/drawing/2014/main" id="{85644D36-392E-504B-82EA-8B6E2109D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n numeron paikkamerkki 5">
            <a:extLst>
              <a:ext uri="{FF2B5EF4-FFF2-40B4-BE49-F238E27FC236}">
                <a16:creationId xmlns:a16="http://schemas.microsoft.com/office/drawing/2014/main" id="{32F7F8A3-DAFF-BC44-BC90-AFE9CAFA5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86027089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Solmuverkosta muodostuva pallopinta">
            <a:extLst>
              <a:ext uri="{FF2B5EF4-FFF2-40B4-BE49-F238E27FC236}">
                <a16:creationId xmlns:a16="http://schemas.microsoft.com/office/drawing/2014/main" id="{BB965F13-6C88-707B-C698-A26E16413246}"/>
              </a:ext>
            </a:extLst>
          </p:cNvPr>
          <p:cNvPicPr>
            <a:picLocks noChangeAspect="1"/>
          </p:cNvPicPr>
          <p:nvPr/>
        </p:nvPicPr>
        <p:blipFill rotWithShape="1">
          <a:blip r:embed="rId2"/>
          <a:srcRect b="5436"/>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66B32DE5-4109-4E70-8B1E-48E7D0039C3A}"/>
              </a:ext>
            </a:extLst>
          </p:cNvPr>
          <p:cNvSpPr>
            <a:spLocks noGrp="1"/>
          </p:cNvSpPr>
          <p:nvPr>
            <p:ph type="title"/>
          </p:nvPr>
        </p:nvSpPr>
        <p:spPr>
          <a:xfrm>
            <a:off x="838200" y="365124"/>
            <a:ext cx="3822189" cy="3060889"/>
          </a:xfrm>
        </p:spPr>
        <p:txBody>
          <a:bodyPr>
            <a:normAutofit/>
          </a:bodyPr>
          <a:lstStyle/>
          <a:p>
            <a:r>
              <a:rPr lang="fi-FI" sz="4000" dirty="0"/>
              <a:t>Naiserityisyyden huomioiminen vapautumisessa</a:t>
            </a:r>
          </a:p>
        </p:txBody>
      </p:sp>
      <p:sp>
        <p:nvSpPr>
          <p:cNvPr id="3" name="Sisällön paikkamerkki 2">
            <a:extLst>
              <a:ext uri="{FF2B5EF4-FFF2-40B4-BE49-F238E27FC236}">
                <a16:creationId xmlns:a16="http://schemas.microsoft.com/office/drawing/2014/main" id="{14E273F7-8F8F-3D59-C43C-1EA39F76C4AD}"/>
              </a:ext>
            </a:extLst>
          </p:cNvPr>
          <p:cNvSpPr>
            <a:spLocks noGrp="1"/>
          </p:cNvSpPr>
          <p:nvPr>
            <p:ph idx="1"/>
          </p:nvPr>
        </p:nvSpPr>
        <p:spPr>
          <a:xfrm>
            <a:off x="838200" y="4107051"/>
            <a:ext cx="3822189" cy="2069912"/>
          </a:xfrm>
        </p:spPr>
        <p:txBody>
          <a:bodyPr>
            <a:normAutofit/>
          </a:bodyPr>
          <a:lstStyle/>
          <a:p>
            <a:pPr marL="0" indent="0">
              <a:buNone/>
            </a:pPr>
            <a:r>
              <a:rPr lang="fi-FI" sz="2000" dirty="0"/>
              <a:t>Petra Pohjanheimo &amp; Ulla Salovaara</a:t>
            </a:r>
          </a:p>
          <a:p>
            <a:pPr marL="0" indent="0">
              <a:buNone/>
            </a:pPr>
            <a:r>
              <a:rPr lang="fi-FI" sz="2000" dirty="0"/>
              <a:t>VAT-verkosto</a:t>
            </a:r>
          </a:p>
          <a:p>
            <a:pPr marL="0" indent="0">
              <a:buNone/>
            </a:pPr>
            <a:r>
              <a:rPr lang="fi-FI" sz="2000" dirty="0"/>
              <a:t>24.5.2023</a:t>
            </a:r>
          </a:p>
        </p:txBody>
      </p:sp>
    </p:spTree>
    <p:extLst>
      <p:ext uri="{BB962C8B-B14F-4D97-AF65-F5344CB8AC3E}">
        <p14:creationId xmlns:p14="http://schemas.microsoft.com/office/powerpoint/2010/main" val="298601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1B9B95C-078E-8B48-8933-C35E13D8F431}"/>
              </a:ext>
            </a:extLst>
          </p:cNvPr>
          <p:cNvSpPr>
            <a:spLocks noGrp="1"/>
          </p:cNvSpPr>
          <p:nvPr>
            <p:ph type="title"/>
          </p:nvPr>
        </p:nvSpPr>
        <p:spPr>
          <a:xfrm>
            <a:off x="572493" y="238539"/>
            <a:ext cx="11047013" cy="1434415"/>
          </a:xfrm>
        </p:spPr>
        <p:txBody>
          <a:bodyPr anchor="b">
            <a:normAutofit/>
          </a:bodyPr>
          <a:lstStyle/>
          <a:p>
            <a:r>
              <a:rPr lang="fi-FI" sz="5400" dirty="0"/>
              <a:t>Häpeä Hannan sanoittamana</a:t>
            </a:r>
          </a:p>
        </p:txBody>
      </p:sp>
      <p:sp>
        <p:nvSpPr>
          <p:cNvPr id="18"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ksi joukosta">
            <a:extLst>
              <a:ext uri="{FF2B5EF4-FFF2-40B4-BE49-F238E27FC236}">
                <a16:creationId xmlns:a16="http://schemas.microsoft.com/office/drawing/2014/main" id="{A6E5A77D-AAC1-DA80-4EA4-6B49F6E491CB}"/>
              </a:ext>
            </a:extLst>
          </p:cNvPr>
          <p:cNvPicPr>
            <a:picLocks noChangeAspect="1"/>
          </p:cNvPicPr>
          <p:nvPr/>
        </p:nvPicPr>
        <p:blipFill rotWithShape="1">
          <a:blip r:embed="rId2"/>
          <a:srcRect l="19011" r="10296"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Sisällön paikkamerkki 2">
            <a:extLst>
              <a:ext uri="{FF2B5EF4-FFF2-40B4-BE49-F238E27FC236}">
                <a16:creationId xmlns:a16="http://schemas.microsoft.com/office/drawing/2014/main" id="{4944CC17-231A-2F45-8D40-4DF5C22B8FBC}"/>
              </a:ext>
            </a:extLst>
          </p:cNvPr>
          <p:cNvSpPr>
            <a:spLocks noGrp="1"/>
          </p:cNvSpPr>
          <p:nvPr>
            <p:ph idx="1"/>
          </p:nvPr>
        </p:nvSpPr>
        <p:spPr>
          <a:xfrm>
            <a:off x="4905955" y="2071316"/>
            <a:ext cx="6713552" cy="4114800"/>
          </a:xfrm>
        </p:spPr>
        <p:txBody>
          <a:bodyPr anchor="t">
            <a:normAutofit lnSpcReduction="10000"/>
          </a:bodyPr>
          <a:lstStyle/>
          <a:p>
            <a:pPr marL="0" indent="0">
              <a:buNone/>
            </a:pPr>
            <a:r>
              <a:rPr lang="fi-FI" sz="2000" dirty="0">
                <a:effectLst/>
                <a:latin typeface="Times New Roman" panose="02020603050405020304" pitchFamily="18" charset="0"/>
                <a:ea typeface="Times New Roman" panose="02020603050405020304" pitchFamily="18" charset="0"/>
                <a:cs typeface="Times New Roman" panose="02020603050405020304" pitchFamily="18" charset="0"/>
              </a:rPr>
              <a:t>”Heti siviiliin tullessani huomasin asioidessani eri virastoissa. että minulle on lokeroita. joihin kuulun, heti tunsin olevani leimattu entiseksi vangiksi. Vaikka itse olisin halunnut identifioitua naiseksi, josta tulee äiti. Olin nainen, joka haluaa asunnon, toimeentuloa ja tavallista elämää. Tunsin leimautumista, häpeää, kaikkea sellaista, johon en ollut valmistautunut.”  </a:t>
            </a:r>
          </a:p>
          <a:p>
            <a:pPr marL="0" indent="0">
              <a:buNone/>
            </a:pPr>
            <a:r>
              <a:rPr lang="fi-FI" sz="2000" dirty="0">
                <a:effectLst/>
                <a:latin typeface="Times New Roman" panose="02020603050405020304" pitchFamily="18" charset="0"/>
                <a:ea typeface="Times New Roman" panose="02020603050405020304" pitchFamily="18" charset="0"/>
                <a:cs typeface="Times New Roman" panose="02020603050405020304" pitchFamily="18" charset="0"/>
              </a:rPr>
              <a:t>”Tuomio tuntui jatkuvan vapaudessa, eri muodossa vain. Minua rangaistiin siitä että olen ollut vankilassa. En ollut kovin tervetullut tähän yhteiskuntaan. En hakiessa asuntoa, vaikka ennen tuomiota vuokralaisena minussa ei ollut vikaa. Olin naiivi, kun vapautuessani luulin, että olin vankilassa maksanut teoistani. Mutta todellisuus olikin toista.”    </a:t>
            </a:r>
          </a:p>
          <a:p>
            <a:pPr marL="0" indent="0">
              <a:buNone/>
            </a:pPr>
            <a:r>
              <a:rPr lang="fi-FI" sz="2000" dirty="0">
                <a:effectLst/>
                <a:latin typeface="Times New Roman" panose="02020603050405020304" pitchFamily="18" charset="0"/>
                <a:ea typeface="Times New Roman" panose="02020603050405020304" pitchFamily="18" charset="0"/>
                <a:cs typeface="Times New Roman" panose="02020603050405020304" pitchFamily="18" charset="0"/>
              </a:rPr>
              <a:t>(Salovaara, Pirttilahti, Lindström 2023)</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2000" dirty="0"/>
          </a:p>
        </p:txBody>
      </p:sp>
    </p:spTree>
    <p:extLst>
      <p:ext uri="{BB962C8B-B14F-4D97-AF65-F5344CB8AC3E}">
        <p14:creationId xmlns:p14="http://schemas.microsoft.com/office/powerpoint/2010/main" val="258345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5">
            <a:extLst>
              <a:ext uri="{FF2B5EF4-FFF2-40B4-BE49-F238E27FC236}">
                <a16:creationId xmlns:a16="http://schemas.microsoft.com/office/drawing/2014/main" id="{48015D7F-63A8-4ABB-8A20-7806C770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27">
            <a:extLst>
              <a:ext uri="{FF2B5EF4-FFF2-40B4-BE49-F238E27FC236}">
                <a16:creationId xmlns:a16="http://schemas.microsoft.com/office/drawing/2014/main" id="{A51A8D27-202B-4B8A-9DC2-1379034547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0" name="Rectangle 29">
            <a:extLst>
              <a:ext uri="{FF2B5EF4-FFF2-40B4-BE49-F238E27FC236}">
                <a16:creationId xmlns:a16="http://schemas.microsoft.com/office/drawing/2014/main" id="{4332A719-8055-492B-9B72-3D654C09F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31">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3042" y="-1044"/>
            <a:ext cx="6175647" cy="6859043"/>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Sisällön paikkamerkki 2">
            <a:extLst>
              <a:ext uri="{FF2B5EF4-FFF2-40B4-BE49-F238E27FC236}">
                <a16:creationId xmlns:a16="http://schemas.microsoft.com/office/drawing/2014/main" id="{4B6D988C-86D6-A149-8C89-FB1E6FF389AA}"/>
              </a:ext>
            </a:extLst>
          </p:cNvPr>
          <p:cNvSpPr>
            <a:spLocks noGrp="1"/>
          </p:cNvSpPr>
          <p:nvPr>
            <p:ph idx="1"/>
          </p:nvPr>
        </p:nvSpPr>
        <p:spPr>
          <a:xfrm>
            <a:off x="5358133" y="1846387"/>
            <a:ext cx="5465463" cy="3341075"/>
          </a:xfrm>
        </p:spPr>
        <p:txBody>
          <a:bodyPr anchor="t">
            <a:normAutofit lnSpcReduction="10000"/>
          </a:bodyPr>
          <a:lstStyle/>
          <a:p>
            <a:pPr marL="0" indent="0">
              <a:buNone/>
            </a:pPr>
            <a:endParaRPr lang="fi-FI" sz="3600" b="0" i="0" u="none" strike="noStrike" dirty="0">
              <a:effectLst/>
              <a:latin typeface="Calibri" panose="020F0502020204030204" pitchFamily="34" charset="0"/>
            </a:endParaRPr>
          </a:p>
          <a:p>
            <a:pPr marL="0" indent="0">
              <a:buNone/>
            </a:pPr>
            <a:r>
              <a:rPr lang="fi-FI" sz="3600" b="0" i="0" u="none" strike="noStrike" dirty="0">
                <a:effectLst/>
                <a:latin typeface="Calibri" panose="020F0502020204030204" pitchFamily="34" charset="0"/>
              </a:rPr>
              <a:t>”Hyväksikäyttöhistoriani vuoksi naiserityinen palvelu on minulle helpompi, voin keskittyä seksuaalisuuden ja trauman käsittelyyn paremmin” </a:t>
            </a:r>
            <a:endParaRPr lang="fi-FI" sz="3600" b="0" i="0" u="none" strike="noStrike" dirty="0">
              <a:effectLst/>
              <a:latin typeface="Segoe UI" panose="020B0502040204020203" pitchFamily="34" charset="0"/>
            </a:endParaRPr>
          </a:p>
          <a:p>
            <a:endParaRPr lang="fi-FI" sz="1800" dirty="0"/>
          </a:p>
        </p:txBody>
      </p:sp>
    </p:spTree>
    <p:extLst>
      <p:ext uri="{BB962C8B-B14F-4D97-AF65-F5344CB8AC3E}">
        <p14:creationId xmlns:p14="http://schemas.microsoft.com/office/powerpoint/2010/main" val="3421278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Picture 4" descr="Sulje kuva Pawns">
            <a:extLst>
              <a:ext uri="{FF2B5EF4-FFF2-40B4-BE49-F238E27FC236}">
                <a16:creationId xmlns:a16="http://schemas.microsoft.com/office/drawing/2014/main" id="{CEF3CB05-3E3D-DE35-231E-22FB16B15D6F}"/>
              </a:ext>
            </a:extLst>
          </p:cNvPr>
          <p:cNvPicPr>
            <a:picLocks noChangeAspect="1"/>
          </p:cNvPicPr>
          <p:nvPr/>
        </p:nvPicPr>
        <p:blipFill rotWithShape="1">
          <a:blip r:embed="rId2"/>
          <a:srcRect l="36458" r="16989"/>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7CAFBFB4-C101-4A44-85B3-64378C9D685C}"/>
              </a:ext>
            </a:extLst>
          </p:cNvPr>
          <p:cNvSpPr>
            <a:spLocks noGrp="1"/>
          </p:cNvSpPr>
          <p:nvPr>
            <p:ph type="title"/>
          </p:nvPr>
        </p:nvSpPr>
        <p:spPr>
          <a:xfrm>
            <a:off x="5827048" y="407987"/>
            <a:ext cx="5721484" cy="1325563"/>
          </a:xfrm>
        </p:spPr>
        <p:txBody>
          <a:bodyPr>
            <a:normAutofit/>
          </a:bodyPr>
          <a:lstStyle/>
          <a:p>
            <a:r>
              <a:rPr lang="fi-FI" sz="3400"/>
              <a:t>Ruumiillinen </a:t>
            </a:r>
            <a:br>
              <a:rPr lang="fi-FI" sz="3400"/>
            </a:br>
            <a:r>
              <a:rPr lang="fi-FI" sz="3400"/>
              <a:t>koskemattomuus ja turvallisuus</a:t>
            </a:r>
          </a:p>
        </p:txBody>
      </p:sp>
      <p:sp>
        <p:nvSpPr>
          <p:cNvPr id="3" name="Sisällön paikkamerkki 2">
            <a:extLst>
              <a:ext uri="{FF2B5EF4-FFF2-40B4-BE49-F238E27FC236}">
                <a16:creationId xmlns:a16="http://schemas.microsoft.com/office/drawing/2014/main" id="{3B0E616A-E82B-8345-8AF3-1E6E2213F942}"/>
              </a:ext>
            </a:extLst>
          </p:cNvPr>
          <p:cNvSpPr>
            <a:spLocks noGrp="1"/>
          </p:cNvSpPr>
          <p:nvPr>
            <p:ph idx="1"/>
          </p:nvPr>
        </p:nvSpPr>
        <p:spPr>
          <a:xfrm>
            <a:off x="4848225" y="1733550"/>
            <a:ext cx="7178460" cy="5124440"/>
          </a:xfrm>
        </p:spPr>
        <p:txBody>
          <a:bodyPr>
            <a:noAutofit/>
          </a:bodyPr>
          <a:lstStyle/>
          <a:p>
            <a:pPr marL="342900" indent="-342900">
              <a:buFontTx/>
              <a:buChar char="-"/>
            </a:pPr>
            <a:r>
              <a:rPr lang="fi-FI" sz="2400" dirty="0"/>
              <a:t>Elämänhistoria: traumaattiset kokemukset, kasvuolosuhteiden epävakaus ja koettu moninainen väkivalta: </a:t>
            </a:r>
          </a:p>
          <a:p>
            <a:pPr marL="0" indent="0">
              <a:buNone/>
            </a:pPr>
            <a:r>
              <a:rPr lang="fi-FI" sz="2400" dirty="0"/>
              <a:t>	☞ väkivallan eri muodot, niiden 	seuraukset 	ja traumatisoivuus.</a:t>
            </a:r>
          </a:p>
          <a:p>
            <a:pPr marL="342900" indent="-342900">
              <a:buFontTx/>
              <a:buChar char="-"/>
            </a:pPr>
            <a:r>
              <a:rPr lang="fi-FI" sz="2400" dirty="0"/>
              <a:t>Väkivallan yleisyys:</a:t>
            </a:r>
          </a:p>
          <a:p>
            <a:pPr marL="800100" lvl="1" indent="-342900">
              <a:buFontTx/>
              <a:buChar char="-"/>
            </a:pPr>
            <a:r>
              <a:rPr lang="fi-FI" dirty="0"/>
              <a:t> Naisten tekemän väkivaltarikollisuuden yleisyys. </a:t>
            </a:r>
          </a:p>
          <a:p>
            <a:pPr marL="800100" lvl="1" indent="-342900">
              <a:buFontTx/>
              <a:buChar char="-"/>
            </a:pPr>
            <a:r>
              <a:rPr lang="fi-FI" dirty="0"/>
              <a:t> Väkivalta synnyttää väkivaltaa: ylisukupolvisuus.</a:t>
            </a:r>
          </a:p>
          <a:p>
            <a:pPr marL="342900" indent="-342900">
              <a:buFontTx/>
              <a:buChar char="-"/>
            </a:pPr>
            <a:r>
              <a:rPr lang="fi-FI" sz="2400" dirty="0"/>
              <a:t>Turvallisuus keskeistä naiserityisessä lähestymistavassa:</a:t>
            </a:r>
          </a:p>
          <a:p>
            <a:pPr marL="800100" lvl="1" indent="-342900">
              <a:buFontTx/>
              <a:buChar char="-"/>
            </a:pPr>
            <a:r>
              <a:rPr lang="fi-FI" dirty="0"/>
              <a:t>Työntekijän sukupuoli.</a:t>
            </a:r>
          </a:p>
          <a:p>
            <a:pPr marL="800100" lvl="1" indent="-342900">
              <a:buFontTx/>
              <a:buChar char="-"/>
            </a:pPr>
            <a:r>
              <a:rPr lang="fi-FI" dirty="0"/>
              <a:t>Luottamus.</a:t>
            </a:r>
          </a:p>
          <a:p>
            <a:pPr marL="800100" lvl="1" indent="-342900">
              <a:buFontTx/>
              <a:buChar char="-"/>
            </a:pPr>
            <a:r>
              <a:rPr lang="fi-FI" dirty="0"/>
              <a:t>Turvallinen tila.</a:t>
            </a:r>
          </a:p>
        </p:txBody>
      </p:sp>
    </p:spTree>
    <p:extLst>
      <p:ext uri="{BB962C8B-B14F-4D97-AF65-F5344CB8AC3E}">
        <p14:creationId xmlns:p14="http://schemas.microsoft.com/office/powerpoint/2010/main" val="34064100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asvi versoo betonissa olevasta halkeamasta">
            <a:extLst>
              <a:ext uri="{FF2B5EF4-FFF2-40B4-BE49-F238E27FC236}">
                <a16:creationId xmlns:a16="http://schemas.microsoft.com/office/drawing/2014/main" id="{6819498D-9620-70A6-17F7-C07780FB7E3C}"/>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Otsikko 1">
            <a:extLst>
              <a:ext uri="{FF2B5EF4-FFF2-40B4-BE49-F238E27FC236}">
                <a16:creationId xmlns:a16="http://schemas.microsoft.com/office/drawing/2014/main" id="{D41B0C49-71AB-A34E-9A6F-840091EC1579}"/>
              </a:ext>
            </a:extLst>
          </p:cNvPr>
          <p:cNvSpPr>
            <a:spLocks noGrp="1"/>
          </p:cNvSpPr>
          <p:nvPr>
            <p:ph type="title"/>
          </p:nvPr>
        </p:nvSpPr>
        <p:spPr>
          <a:xfrm>
            <a:off x="838200" y="365126"/>
            <a:ext cx="10515600" cy="812746"/>
          </a:xfrm>
        </p:spPr>
        <p:txBody>
          <a:bodyPr>
            <a:normAutofit/>
          </a:bodyPr>
          <a:lstStyle/>
          <a:p>
            <a:r>
              <a:rPr lang="fi-FI" dirty="0">
                <a:solidFill>
                  <a:srgbClr val="FFFFFF"/>
                </a:solidFill>
              </a:rPr>
              <a:t>Suoja ja asuinympäristö</a:t>
            </a:r>
          </a:p>
        </p:txBody>
      </p:sp>
      <p:sp>
        <p:nvSpPr>
          <p:cNvPr id="3" name="Sisällön paikkamerkki 2">
            <a:extLst>
              <a:ext uri="{FF2B5EF4-FFF2-40B4-BE49-F238E27FC236}">
                <a16:creationId xmlns:a16="http://schemas.microsoft.com/office/drawing/2014/main" id="{12F1C0EF-4072-1943-9C51-B939B2A20E05}"/>
              </a:ext>
            </a:extLst>
          </p:cNvPr>
          <p:cNvSpPr>
            <a:spLocks noGrp="1"/>
          </p:cNvSpPr>
          <p:nvPr>
            <p:ph idx="1"/>
          </p:nvPr>
        </p:nvSpPr>
        <p:spPr>
          <a:xfrm>
            <a:off x="0" y="1177872"/>
            <a:ext cx="12073180" cy="5548391"/>
          </a:xfrm>
        </p:spPr>
        <p:txBody>
          <a:bodyPr>
            <a:normAutofit/>
          </a:bodyPr>
          <a:lstStyle/>
          <a:p>
            <a:pPr>
              <a:buFontTx/>
              <a:buChar char="-"/>
            </a:pPr>
            <a:r>
              <a:rPr lang="fi-FI" sz="2400" dirty="0">
                <a:solidFill>
                  <a:srgbClr val="FFFFFF"/>
                </a:solidFill>
              </a:rPr>
              <a:t>Asunnottomuus on aina merkittävä riski uusintarikollisuudelle ja päihteidenkäytön jatkamiselle, mutta naisten kohdalla riski vielä suurempi</a:t>
            </a:r>
          </a:p>
          <a:p>
            <a:pPr marL="0" indent="0">
              <a:buNone/>
            </a:pPr>
            <a:r>
              <a:rPr lang="fi-FI" sz="2400" dirty="0">
                <a:solidFill>
                  <a:srgbClr val="FFFFFF"/>
                </a:solidFill>
              </a:rPr>
              <a:t>	 ☛ Asunnottomuuden olosuhteet altistavat moninaiselle hyväksikäytölle.</a:t>
            </a:r>
          </a:p>
          <a:p>
            <a:pPr>
              <a:buFontTx/>
              <a:buChar char="-"/>
            </a:pPr>
            <a:r>
              <a:rPr lang="fi-FI" sz="2400" dirty="0">
                <a:solidFill>
                  <a:srgbClr val="FFFFFF"/>
                </a:solidFill>
              </a:rPr>
              <a:t>Vapautumisen valmistelu ja asumisen tukitoimien suunnittelu aloittaminen varhaisessa vaiheessa ennen vankilasta vapautumista.</a:t>
            </a:r>
          </a:p>
          <a:p>
            <a:pPr>
              <a:buFontTx/>
              <a:buChar char="-"/>
            </a:pPr>
            <a:endParaRPr lang="fi-FI" sz="2400" dirty="0">
              <a:solidFill>
                <a:srgbClr val="FFFFFF"/>
              </a:solidFill>
            </a:endParaRPr>
          </a:p>
          <a:p>
            <a:pPr marR="0" lvl="0" defTabSz="914400" rtl="0" eaLnBrk="1" fontAlgn="auto" latinLnBrk="0" hangingPunct="1">
              <a:spcBef>
                <a:spcPts val="1000"/>
              </a:spcBef>
              <a:spcAft>
                <a:spcPts val="0"/>
              </a:spcAft>
              <a:buClrTx/>
              <a:buSzTx/>
              <a:buFontTx/>
              <a:buChar char="-"/>
              <a:tabLst/>
              <a:defRPr/>
            </a:pPr>
            <a:r>
              <a:rPr kumimoji="0" lang="fi-FI" sz="2400" b="0" i="0" u="none" strike="noStrike" kern="1200" cap="none" spc="0" normalizeH="0" baseline="0" noProof="0" dirty="0">
                <a:ln>
                  <a:noFill/>
                </a:ln>
                <a:solidFill>
                  <a:srgbClr val="FFFFFF"/>
                </a:solidFill>
                <a:effectLst/>
                <a:uLnTx/>
                <a:uFillTx/>
                <a:latin typeface="Calibri" panose="020F0502020204030204"/>
                <a:ea typeface="+mn-ea"/>
                <a:cs typeface="+mn-cs"/>
              </a:rPr>
              <a:t>Uusi alku: asumispaikan ja paikkakunnan vaihtaminen.</a:t>
            </a:r>
          </a:p>
          <a:p>
            <a:pPr marL="0" marR="0" lvl="0" indent="0" defTabSz="914400" rtl="0" eaLnBrk="1" fontAlgn="auto" latinLnBrk="0" hangingPunct="1">
              <a:spcBef>
                <a:spcPts val="1000"/>
              </a:spcBef>
              <a:spcAft>
                <a:spcPts val="0"/>
              </a:spcAft>
              <a:buClrTx/>
              <a:buSzTx/>
              <a:buNone/>
              <a:tabLst/>
              <a:defRPr/>
            </a:pPr>
            <a:endParaRPr lang="fi-FI" sz="2400" dirty="0">
              <a:solidFill>
                <a:srgbClr val="FFFFFF"/>
              </a:solidFill>
            </a:endParaRPr>
          </a:p>
          <a:p>
            <a:pPr marL="0" indent="0">
              <a:buNone/>
            </a:pPr>
            <a:r>
              <a:rPr lang="fi-FI" sz="2400" dirty="0">
                <a:solidFill>
                  <a:srgbClr val="FFFFFF"/>
                </a:solidFill>
              </a:rPr>
              <a:t>- </a:t>
            </a:r>
            <a:r>
              <a:rPr lang="fi-FI" sz="2400" b="1" dirty="0">
                <a:solidFill>
                  <a:srgbClr val="FFFFFF"/>
                </a:solidFill>
              </a:rPr>
              <a:t>Oma koti ei ole aina se kaikkein turvallisin paikka </a:t>
            </a:r>
          </a:p>
          <a:p>
            <a:pPr marL="0" indent="0">
              <a:buNone/>
            </a:pPr>
            <a:r>
              <a:rPr lang="fi-FI" sz="2400" dirty="0">
                <a:solidFill>
                  <a:srgbClr val="FFFFFF"/>
                </a:solidFill>
              </a:rPr>
              <a:t>	☛ Kuka hallitsee avaimia ja asumista.</a:t>
            </a:r>
          </a:p>
          <a:p>
            <a:pPr>
              <a:buFontTx/>
              <a:buChar char="-"/>
            </a:pPr>
            <a:r>
              <a:rPr lang="fi-FI" sz="2400" dirty="0">
                <a:solidFill>
                  <a:srgbClr val="FFFFFF"/>
                </a:solidFill>
              </a:rPr>
              <a:t>Suojan puute: </a:t>
            </a:r>
          </a:p>
          <a:p>
            <a:pPr marL="457200" lvl="1" indent="0">
              <a:buNone/>
            </a:pPr>
            <a:r>
              <a:rPr lang="fi-FI" dirty="0">
                <a:solidFill>
                  <a:srgbClr val="FFFFFF"/>
                </a:solidFill>
              </a:rPr>
              <a:t>	☛ aktiivisesti päihteitä käyttävillä naisilla ei ole mahdollisuuksia päästä turvakotiin ja 	väkivaltatyöskentelyn piiriin. </a:t>
            </a:r>
          </a:p>
          <a:p>
            <a:pPr marL="457200" lvl="1" indent="0">
              <a:buNone/>
            </a:pPr>
            <a:endParaRPr lang="fi-FI" sz="1300" dirty="0">
              <a:solidFill>
                <a:srgbClr val="FFFFFF"/>
              </a:solidFill>
            </a:endParaRPr>
          </a:p>
          <a:p>
            <a:pPr marL="342900" indent="-342900">
              <a:buFontTx/>
              <a:buChar char="-"/>
            </a:pPr>
            <a:endParaRPr lang="fi-FI" sz="1300" dirty="0">
              <a:solidFill>
                <a:srgbClr val="FFFFFF"/>
              </a:solidFill>
            </a:endParaRPr>
          </a:p>
          <a:p>
            <a:pPr marL="342900" indent="-342900">
              <a:buFontTx/>
              <a:buChar char="-"/>
            </a:pPr>
            <a:endParaRPr lang="fi-FI" sz="1300" dirty="0">
              <a:solidFill>
                <a:srgbClr val="FFFFFF"/>
              </a:solidFill>
            </a:endParaRPr>
          </a:p>
          <a:p>
            <a:pPr marL="342900" indent="-342900">
              <a:buFontTx/>
              <a:buChar char="-"/>
            </a:pPr>
            <a:endParaRPr lang="fi-FI" sz="1300" dirty="0">
              <a:solidFill>
                <a:srgbClr val="FFFFFF"/>
              </a:solidFill>
            </a:endParaRPr>
          </a:p>
          <a:p>
            <a:pPr marL="342900" indent="-342900">
              <a:buFontTx/>
              <a:buChar char="-"/>
            </a:pPr>
            <a:endParaRPr lang="fi-FI" sz="1300" dirty="0">
              <a:solidFill>
                <a:srgbClr val="FFFFFF"/>
              </a:solidFill>
            </a:endParaRPr>
          </a:p>
        </p:txBody>
      </p:sp>
    </p:spTree>
    <p:extLst>
      <p:ext uri="{BB962C8B-B14F-4D97-AF65-F5344CB8AC3E}">
        <p14:creationId xmlns:p14="http://schemas.microsoft.com/office/powerpoint/2010/main" val="2689010718"/>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80ABE5-5EB8-D39B-31BA-652D8BB1DBD8}"/>
              </a:ext>
            </a:extLst>
          </p:cNvPr>
          <p:cNvPicPr>
            <a:picLocks noChangeAspect="1"/>
          </p:cNvPicPr>
          <p:nvPr/>
        </p:nvPicPr>
        <p:blipFill rotWithShape="1">
          <a:blip r:embed="rId2"/>
          <a:srcRect l="38241" r="27116"/>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3" name="Sisällön paikkamerkki 2">
            <a:extLst>
              <a:ext uri="{FF2B5EF4-FFF2-40B4-BE49-F238E27FC236}">
                <a16:creationId xmlns:a16="http://schemas.microsoft.com/office/drawing/2014/main" id="{70F0A63F-2D28-4546-AF68-A9A181AD953F}"/>
              </a:ext>
            </a:extLst>
          </p:cNvPr>
          <p:cNvSpPr>
            <a:spLocks noGrp="1"/>
          </p:cNvSpPr>
          <p:nvPr>
            <p:ph idx="1"/>
          </p:nvPr>
        </p:nvSpPr>
        <p:spPr>
          <a:xfrm>
            <a:off x="0" y="976393"/>
            <a:ext cx="8291593" cy="5881607"/>
          </a:xfrm>
        </p:spPr>
        <p:txBody>
          <a:bodyPr>
            <a:normAutofit/>
          </a:bodyPr>
          <a:lstStyle/>
          <a:p>
            <a:pPr marL="96838" lvl="1" indent="0">
              <a:buNone/>
            </a:pPr>
            <a:r>
              <a:rPr lang="fi-FI" sz="3200" dirty="0"/>
              <a:t>- Yhteisön merkitys: </a:t>
            </a:r>
          </a:p>
          <a:p>
            <a:pPr marL="96838" lvl="1" indent="0">
              <a:buNone/>
            </a:pPr>
            <a:r>
              <a:rPr lang="fi-FI" sz="3200" dirty="0">
                <a:latin typeface="Calibri" panose="020F0502020204030204" pitchFamily="34" charset="0"/>
              </a:rPr>
              <a:t>	</a:t>
            </a:r>
            <a:r>
              <a:rPr lang="fi-FI" sz="3200" dirty="0"/>
              <a:t> ☛ </a:t>
            </a:r>
            <a:r>
              <a:rPr lang="fi-FI" sz="3200" b="0" i="0" u="none" strike="noStrike" dirty="0">
                <a:effectLst/>
                <a:latin typeface="Calibri" panose="020F0502020204030204" pitchFamily="34" charset="0"/>
              </a:rPr>
              <a:t>antaa lähisuhteita, jotka mahdollistavat 	muutostyöskentelyn,</a:t>
            </a:r>
          </a:p>
          <a:p>
            <a:pPr marL="554038" lvl="2" indent="0">
              <a:buNone/>
            </a:pPr>
            <a:r>
              <a:rPr lang="fi-FI" sz="3200" dirty="0">
                <a:latin typeface="Calibri" panose="020F0502020204030204" pitchFamily="34" charset="0"/>
              </a:rPr>
              <a:t>	</a:t>
            </a:r>
            <a:r>
              <a:rPr lang="fi-FI" sz="3200" dirty="0"/>
              <a:t> ☛ </a:t>
            </a:r>
            <a:r>
              <a:rPr lang="fi-FI" sz="3200" b="0" i="0" u="none" strike="noStrike" dirty="0">
                <a:effectLst/>
                <a:latin typeface="Calibri" panose="020F0502020204030204" pitchFamily="34" charset="0"/>
              </a:rPr>
              <a:t>rohkaisee luottamaan itseensä, </a:t>
            </a:r>
          </a:p>
          <a:p>
            <a:pPr marL="554038" lvl="2" indent="0">
              <a:buNone/>
            </a:pPr>
            <a:r>
              <a:rPr lang="fi-FI" sz="3200" b="0" i="0" u="none" strike="noStrike" dirty="0">
                <a:effectLst/>
                <a:latin typeface="Calibri" panose="020F0502020204030204" pitchFamily="34" charset="0"/>
              </a:rPr>
              <a:t>	</a:t>
            </a:r>
            <a:r>
              <a:rPr lang="fi-FI" sz="3200" dirty="0"/>
              <a:t> ☛ </a:t>
            </a:r>
            <a:r>
              <a:rPr lang="fi-FI" sz="3200" b="0" i="0" u="none" strike="noStrike" dirty="0">
                <a:effectLst/>
                <a:latin typeface="Calibri" panose="020F0502020204030204" pitchFamily="34" charset="0"/>
              </a:rPr>
              <a:t>kasvattaa omanarvontuntoa ja antavat 	tunteen, että kuuluu jonnekin. </a:t>
            </a:r>
          </a:p>
          <a:p>
            <a:pPr marL="554038" lvl="2" indent="0">
              <a:buNone/>
            </a:pPr>
            <a:r>
              <a:rPr lang="fi-FI" sz="3200" dirty="0">
                <a:latin typeface="Calibri" panose="020F0502020204030204" pitchFamily="34" charset="0"/>
              </a:rPr>
              <a:t>	</a:t>
            </a:r>
            <a:r>
              <a:rPr lang="fi-FI" sz="3200" dirty="0"/>
              <a:t> ☛ </a:t>
            </a:r>
            <a:r>
              <a:rPr lang="fi-FI" sz="3200" dirty="0">
                <a:latin typeface="Calibri" panose="020F0502020204030204" pitchFamily="34" charset="0"/>
              </a:rPr>
              <a:t>y</a:t>
            </a:r>
            <a:r>
              <a:rPr lang="fi-FI" sz="3200" b="0" i="0" u="none" strike="noStrike" dirty="0">
                <a:effectLst/>
                <a:latin typeface="Calibri" panose="020F0502020204030204" pitchFamily="34" charset="0"/>
              </a:rPr>
              <a:t>hteisössä opetellaan puhumaan. </a:t>
            </a:r>
          </a:p>
          <a:p>
            <a:pPr marL="554038" lvl="2" indent="0">
              <a:buNone/>
            </a:pPr>
            <a:r>
              <a:rPr lang="fi-FI" sz="3200" dirty="0">
                <a:latin typeface="Calibri" panose="020F0502020204030204" pitchFamily="34" charset="0"/>
              </a:rPr>
              <a:t>	</a:t>
            </a:r>
            <a:r>
              <a:rPr lang="fi-FI" sz="3200" dirty="0"/>
              <a:t> ☛ </a:t>
            </a:r>
            <a:r>
              <a:rPr lang="fi-FI" sz="3200" b="0" i="0" u="none" strike="noStrike" dirty="0">
                <a:effectLst/>
                <a:latin typeface="Calibri" panose="020F0502020204030204" pitchFamily="34" charset="0"/>
              </a:rPr>
              <a:t>Yhteisö tukee näkemään vahingoittavat 	lähisuhteet. </a:t>
            </a:r>
            <a:endParaRPr lang="fi-FI" sz="3200" dirty="0"/>
          </a:p>
          <a:p>
            <a:endParaRPr lang="fi-FI" sz="2000" dirty="0"/>
          </a:p>
        </p:txBody>
      </p:sp>
    </p:spTree>
    <p:extLst>
      <p:ext uri="{BB962C8B-B14F-4D97-AF65-F5344CB8AC3E}">
        <p14:creationId xmlns:p14="http://schemas.microsoft.com/office/powerpoint/2010/main" val="400801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4" descr="Avain doorknob">
            <a:extLst>
              <a:ext uri="{FF2B5EF4-FFF2-40B4-BE49-F238E27FC236}">
                <a16:creationId xmlns:a16="http://schemas.microsoft.com/office/drawing/2014/main" id="{9D250B32-DBB4-FE76-D7E2-E4053DE4D07C}"/>
              </a:ext>
            </a:extLst>
          </p:cNvPr>
          <p:cNvPicPr>
            <a:picLocks noChangeAspect="1"/>
          </p:cNvPicPr>
          <p:nvPr/>
        </p:nvPicPr>
        <p:blipFill rotWithShape="1">
          <a:blip r:embed="rId2">
            <a:duotone>
              <a:prstClr val="black"/>
              <a:schemeClr val="tx2">
                <a:tint val="45000"/>
                <a:satMod val="400000"/>
              </a:schemeClr>
            </a:duotone>
            <a:alphaModFix amt="25000"/>
          </a:blip>
          <a:srcRect t="11599" b="4131"/>
          <a:stretch/>
        </p:blipFill>
        <p:spPr>
          <a:xfrm>
            <a:off x="20" y="10"/>
            <a:ext cx="12191980" cy="6857990"/>
          </a:xfrm>
          <a:prstGeom prst="rect">
            <a:avLst/>
          </a:prstGeom>
        </p:spPr>
      </p:pic>
      <p:sp>
        <p:nvSpPr>
          <p:cNvPr id="3" name="Sisällön paikkamerkki 2">
            <a:extLst>
              <a:ext uri="{FF2B5EF4-FFF2-40B4-BE49-F238E27FC236}">
                <a16:creationId xmlns:a16="http://schemas.microsoft.com/office/drawing/2014/main" id="{C9A1F540-CCA8-3342-A512-E2203FA529F3}"/>
              </a:ext>
            </a:extLst>
          </p:cNvPr>
          <p:cNvSpPr>
            <a:spLocks noGrp="1"/>
          </p:cNvSpPr>
          <p:nvPr>
            <p:ph idx="1"/>
          </p:nvPr>
        </p:nvSpPr>
        <p:spPr>
          <a:xfrm>
            <a:off x="838200" y="1825625"/>
            <a:ext cx="10515600" cy="4351338"/>
          </a:xfrm>
        </p:spPr>
        <p:txBody>
          <a:bodyPr>
            <a:normAutofit/>
          </a:bodyPr>
          <a:lstStyle/>
          <a:p>
            <a:pPr marL="0" indent="0">
              <a:buNone/>
            </a:pPr>
            <a:endParaRPr lang="fi-FI" b="0" i="0" u="none" strike="noStrike">
              <a:effectLst/>
              <a:latin typeface="Calibri" panose="020F0502020204030204" pitchFamily="34" charset="0"/>
            </a:endParaRPr>
          </a:p>
          <a:p>
            <a:pPr marL="0" indent="0">
              <a:buNone/>
            </a:pPr>
            <a:endParaRPr lang="fi-FI">
              <a:latin typeface="Calibri" panose="020F0502020204030204" pitchFamily="34" charset="0"/>
            </a:endParaRPr>
          </a:p>
          <a:p>
            <a:pPr marL="0" indent="0">
              <a:buNone/>
            </a:pPr>
            <a:endParaRPr lang="fi-FI" b="0" i="0" u="none" strike="noStrike">
              <a:effectLst/>
              <a:latin typeface="Calibri" panose="020F0502020204030204" pitchFamily="34" charset="0"/>
            </a:endParaRPr>
          </a:p>
          <a:p>
            <a:pPr marL="0" indent="0">
              <a:buNone/>
            </a:pPr>
            <a:r>
              <a:rPr lang="fi-FI" b="0" i="0" u="none" strike="noStrike">
                <a:effectLst/>
                <a:latin typeface="Calibri" panose="020F0502020204030204" pitchFamily="34" charset="0"/>
              </a:rPr>
              <a:t>”Turvallinen olo korostuu” </a:t>
            </a:r>
            <a:endParaRPr lang="fi-FI" b="0" i="0" u="none" strike="noStrike">
              <a:effectLst/>
              <a:latin typeface="Segoe UI" panose="020B0502040204020203" pitchFamily="34" charset="0"/>
            </a:endParaRPr>
          </a:p>
          <a:p>
            <a:endParaRPr lang="fi-FI" dirty="0"/>
          </a:p>
        </p:txBody>
      </p:sp>
    </p:spTree>
    <p:extLst>
      <p:ext uri="{BB962C8B-B14F-4D97-AF65-F5344CB8AC3E}">
        <p14:creationId xmlns:p14="http://schemas.microsoft.com/office/powerpoint/2010/main" val="19238626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Scaffolding auringon lasku siluetti rakenne sivustossa">
            <a:extLst>
              <a:ext uri="{FF2B5EF4-FFF2-40B4-BE49-F238E27FC236}">
                <a16:creationId xmlns:a16="http://schemas.microsoft.com/office/drawing/2014/main" id="{92E47DA9-13F7-59FE-FECB-EA3669EB9804}"/>
              </a:ext>
            </a:extLst>
          </p:cNvPr>
          <p:cNvPicPr>
            <a:picLocks noChangeAspect="1"/>
          </p:cNvPicPr>
          <p:nvPr/>
        </p:nvPicPr>
        <p:blipFill rotWithShape="1">
          <a:blip r:embed="rId2">
            <a:duotone>
              <a:prstClr val="black"/>
              <a:schemeClr val="tx2">
                <a:tint val="45000"/>
                <a:satMod val="400000"/>
              </a:schemeClr>
            </a:duotone>
            <a:alphaModFix amt="25000"/>
          </a:blip>
          <a:srcRect t="15730"/>
          <a:stretch/>
        </p:blipFill>
        <p:spPr>
          <a:xfrm>
            <a:off x="20" y="10"/>
            <a:ext cx="12191980" cy="6857990"/>
          </a:xfrm>
          <a:prstGeom prst="rect">
            <a:avLst/>
          </a:prstGeom>
        </p:spPr>
      </p:pic>
      <p:sp>
        <p:nvSpPr>
          <p:cNvPr id="2" name="Otsikko 1">
            <a:extLst>
              <a:ext uri="{FF2B5EF4-FFF2-40B4-BE49-F238E27FC236}">
                <a16:creationId xmlns:a16="http://schemas.microsoft.com/office/drawing/2014/main" id="{70DE4B26-0B4C-2140-BB58-150E24BECF6E}"/>
              </a:ext>
            </a:extLst>
          </p:cNvPr>
          <p:cNvSpPr>
            <a:spLocks noGrp="1"/>
          </p:cNvSpPr>
          <p:nvPr>
            <p:ph type="title"/>
          </p:nvPr>
        </p:nvSpPr>
        <p:spPr>
          <a:xfrm>
            <a:off x="838200" y="365125"/>
            <a:ext cx="10515600" cy="1325563"/>
          </a:xfrm>
        </p:spPr>
        <p:txBody>
          <a:bodyPr>
            <a:normAutofit/>
          </a:bodyPr>
          <a:lstStyle/>
          <a:p>
            <a:r>
              <a:rPr lang="fi-FI" b="0" i="0" u="none" strike="noStrike">
                <a:effectLst/>
                <a:latin typeface="Calibri" panose="020F0502020204030204" pitchFamily="34" charset="0"/>
              </a:rPr>
              <a:t>Erilaiset ja asteittaiset asumisratkaisut vapautumisen jälkeen: </a:t>
            </a:r>
            <a:endParaRPr lang="fi-FI"/>
          </a:p>
        </p:txBody>
      </p:sp>
      <p:sp>
        <p:nvSpPr>
          <p:cNvPr id="3" name="Sisällön paikkamerkki 2">
            <a:extLst>
              <a:ext uri="{FF2B5EF4-FFF2-40B4-BE49-F238E27FC236}">
                <a16:creationId xmlns:a16="http://schemas.microsoft.com/office/drawing/2014/main" id="{F0AAF27D-C955-A943-AF69-C1D07369041C}"/>
              </a:ext>
            </a:extLst>
          </p:cNvPr>
          <p:cNvSpPr>
            <a:spLocks noGrp="1"/>
          </p:cNvSpPr>
          <p:nvPr>
            <p:ph idx="1"/>
          </p:nvPr>
        </p:nvSpPr>
        <p:spPr>
          <a:xfrm>
            <a:off x="838200" y="1825625"/>
            <a:ext cx="10515600" cy="4351338"/>
          </a:xfrm>
        </p:spPr>
        <p:txBody>
          <a:bodyPr>
            <a:normAutofit/>
          </a:bodyPr>
          <a:lstStyle/>
          <a:p>
            <a:pPr marL="0" indent="0" rtl="0" fontAlgn="base">
              <a:buNone/>
            </a:pPr>
            <a:r>
              <a:rPr lang="fi-FI" sz="2400" b="0" i="0" u="none" strike="noStrike">
                <a:effectLst/>
                <a:latin typeface="Calibri" panose="020F0502020204030204" pitchFamily="34" charset="0"/>
              </a:rPr>
              <a:t>Yhteisölliset asumisratkaisut – väliaikainen asuminen ja asteittainen siirtyminen itsenäiseen elämään tuo turvaa ja rohkeutta kohdata elämä siviilissä ja vertaisuutta  </a:t>
            </a:r>
          </a:p>
          <a:p>
            <a:pPr marL="0" indent="0" rtl="0" fontAlgn="base">
              <a:buNone/>
            </a:pPr>
            <a:endParaRPr lang="fi-FI" sz="2400" b="0" i="0" u="none" strike="noStrike">
              <a:effectLst/>
              <a:latin typeface="Calibri" panose="020F0502020204030204" pitchFamily="34" charset="0"/>
            </a:endParaRPr>
          </a:p>
          <a:p>
            <a:pPr marL="0" indent="0" rtl="0" fontAlgn="base">
              <a:buNone/>
            </a:pPr>
            <a:r>
              <a:rPr lang="fi-FI" sz="2400" b="0" i="0" u="none" strike="noStrike">
                <a:effectLst/>
                <a:latin typeface="Calibri" panose="020F0502020204030204" pitchFamily="34" charset="0"/>
              </a:rPr>
              <a:t>Vankilassa aloitetun työn ja muutosprosessin turvaaminen vapautumisen jälkeen: </a:t>
            </a:r>
          </a:p>
          <a:p>
            <a:pPr rtl="0" fontAlgn="base">
              <a:buFont typeface="Arial" panose="020B0604020202020204" pitchFamily="34" charset="0"/>
              <a:buChar char="•"/>
            </a:pPr>
            <a:r>
              <a:rPr lang="fi-FI" sz="2400" b="0" i="0" u="none" strike="noStrike">
                <a:effectLst/>
                <a:latin typeface="Calibri" panose="020F0502020204030204" pitchFamily="34" charset="0"/>
              </a:rPr>
              <a:t>Irrottautuminen haitallisista ihmissuhteista </a:t>
            </a:r>
          </a:p>
          <a:p>
            <a:pPr rtl="0" fontAlgn="base">
              <a:buFont typeface="Arial" panose="020B0604020202020204" pitchFamily="34" charset="0"/>
              <a:buChar char="•"/>
            </a:pPr>
            <a:r>
              <a:rPr lang="fi-FI" sz="2400" b="0" i="0" u="none" strike="noStrike">
                <a:effectLst/>
                <a:latin typeface="Calibri" panose="020F0502020204030204" pitchFamily="34" charset="0"/>
              </a:rPr>
              <a:t>Läheisriippuvuuden työstö </a:t>
            </a:r>
          </a:p>
          <a:p>
            <a:pPr rtl="0" fontAlgn="base">
              <a:buFont typeface="Arial" panose="020B0604020202020204" pitchFamily="34" charset="0"/>
              <a:buChar char="•"/>
            </a:pPr>
            <a:r>
              <a:rPr lang="fi-FI" sz="2400" b="0" i="0" u="none" strike="noStrike">
                <a:effectLst/>
                <a:latin typeface="Calibri" panose="020F0502020204030204" pitchFamily="34" charset="0"/>
              </a:rPr>
              <a:t>Suhteen rakentaminen ja vahvistaminen lapsiin </a:t>
            </a:r>
          </a:p>
          <a:p>
            <a:pPr rtl="0" fontAlgn="base">
              <a:buFont typeface="Arial" panose="020B0604020202020204" pitchFamily="34" charset="0"/>
              <a:buChar char="•"/>
            </a:pPr>
            <a:r>
              <a:rPr lang="fi-FI" sz="2400" b="0" i="0" u="none" strike="noStrike">
                <a:effectLst/>
                <a:latin typeface="Calibri" panose="020F0502020204030204" pitchFamily="34" charset="0"/>
              </a:rPr>
              <a:t>Oman identiteetin vahvistaminen </a:t>
            </a:r>
          </a:p>
          <a:p>
            <a:pPr marL="0" indent="0">
              <a:buNone/>
            </a:pPr>
            <a:endParaRPr lang="fi-FI" sz="2400"/>
          </a:p>
        </p:txBody>
      </p:sp>
    </p:spTree>
    <p:extLst>
      <p:ext uri="{BB962C8B-B14F-4D97-AF65-F5344CB8AC3E}">
        <p14:creationId xmlns:p14="http://schemas.microsoft.com/office/powerpoint/2010/main" val="92346760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691DB77-4A03-9544-92CB-DD07A3325CE6}"/>
              </a:ext>
            </a:extLst>
          </p:cNvPr>
          <p:cNvSpPr>
            <a:spLocks noGrp="1"/>
          </p:cNvSpPr>
          <p:nvPr>
            <p:ph type="title"/>
          </p:nvPr>
        </p:nvSpPr>
        <p:spPr>
          <a:xfrm>
            <a:off x="5297762" y="329184"/>
            <a:ext cx="6251110" cy="1783080"/>
          </a:xfrm>
        </p:spPr>
        <p:txBody>
          <a:bodyPr anchor="b">
            <a:normAutofit/>
          </a:bodyPr>
          <a:lstStyle/>
          <a:p>
            <a:r>
              <a:rPr lang="fi-FI" sz="5400" dirty="0"/>
              <a:t>Liikkuminen</a:t>
            </a:r>
          </a:p>
        </p:txBody>
      </p:sp>
      <p:pic>
        <p:nvPicPr>
          <p:cNvPr id="5" name="Picture 4" descr="Kasvi versoo betonissa olevasta halkeamasta">
            <a:extLst>
              <a:ext uri="{FF2B5EF4-FFF2-40B4-BE49-F238E27FC236}">
                <a16:creationId xmlns:a16="http://schemas.microsoft.com/office/drawing/2014/main" id="{2FD14C8B-6360-DEDD-AC22-E0632FCA1E44}"/>
              </a:ext>
            </a:extLst>
          </p:cNvPr>
          <p:cNvPicPr>
            <a:picLocks noChangeAspect="1"/>
          </p:cNvPicPr>
          <p:nvPr/>
        </p:nvPicPr>
        <p:blipFill rotWithShape="1">
          <a:blip r:embed="rId2"/>
          <a:srcRect l="18201" r="3646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3129375B-29C8-624C-B2EB-16F1A36EB00D}"/>
              </a:ext>
            </a:extLst>
          </p:cNvPr>
          <p:cNvSpPr>
            <a:spLocks noGrp="1"/>
          </p:cNvSpPr>
          <p:nvPr>
            <p:ph idx="1"/>
          </p:nvPr>
        </p:nvSpPr>
        <p:spPr>
          <a:xfrm>
            <a:off x="4835471" y="2441448"/>
            <a:ext cx="7237709" cy="4284816"/>
          </a:xfrm>
        </p:spPr>
        <p:txBody>
          <a:bodyPr>
            <a:normAutofit fontScale="92500" lnSpcReduction="20000"/>
          </a:bodyPr>
          <a:lstStyle/>
          <a:p>
            <a:pPr marL="0" indent="0">
              <a:buNone/>
            </a:pPr>
            <a:endParaRPr lang="fi-FI" sz="1000" dirty="0"/>
          </a:p>
          <a:p>
            <a:pPr marL="0" indent="0">
              <a:buNone/>
            </a:pPr>
            <a:r>
              <a:rPr lang="fi-FI" sz="2000" dirty="0"/>
              <a:t>Vankilasta vapautuessa erityisen tuen tarve:</a:t>
            </a:r>
          </a:p>
          <a:p>
            <a:pPr>
              <a:buFontTx/>
              <a:buChar char="-"/>
            </a:pPr>
            <a:r>
              <a:rPr lang="fi-FI" sz="2000" dirty="0"/>
              <a:t>varhainen tuki hyvissä ajoin ennen vapautumista</a:t>
            </a:r>
          </a:p>
          <a:p>
            <a:pPr>
              <a:buFontTx/>
              <a:buChar char="-"/>
            </a:pPr>
            <a:r>
              <a:rPr lang="fi-FI" sz="2000" dirty="0"/>
              <a:t>tulevaisuuden suunnittelu</a:t>
            </a:r>
          </a:p>
          <a:p>
            <a:pPr>
              <a:buFontTx/>
              <a:buChar char="-"/>
            </a:pPr>
            <a:r>
              <a:rPr lang="fi-FI" sz="2000" dirty="0"/>
              <a:t>verkostoyhteistyö ja saattaen vaihtaminen</a:t>
            </a:r>
          </a:p>
          <a:p>
            <a:pPr marL="0" indent="0">
              <a:buNone/>
            </a:pPr>
            <a:endParaRPr lang="fi-FI" sz="2000" dirty="0"/>
          </a:p>
          <a:p>
            <a:pPr marL="0" indent="0">
              <a:buNone/>
            </a:pPr>
            <a:r>
              <a:rPr lang="fi-FI" sz="2000" dirty="0"/>
              <a:t>Omatoimisuus</a:t>
            </a:r>
          </a:p>
          <a:p>
            <a:pPr marL="0" indent="0">
              <a:buNone/>
            </a:pPr>
            <a:endParaRPr lang="fi-FI" sz="2000" dirty="0"/>
          </a:p>
          <a:p>
            <a:pPr marL="0" indent="0">
              <a:buNone/>
            </a:pPr>
            <a:r>
              <a:rPr lang="fi-FI" sz="2000" dirty="0"/>
              <a:t>Mahdollisuus vaihtaa asuinpaikkaa:</a:t>
            </a:r>
          </a:p>
          <a:p>
            <a:pPr marL="0" indent="0">
              <a:buNone/>
            </a:pPr>
            <a:r>
              <a:rPr lang="fi-FI" sz="2000" dirty="0"/>
              <a:t>- perustoimeentulotuki velvoittaa, rajaa ja pakottaa tuen saajia muuttamaan halvempiin asuntoihin.</a:t>
            </a:r>
          </a:p>
          <a:p>
            <a:pPr marL="0" indent="0">
              <a:buNone/>
            </a:pPr>
            <a:r>
              <a:rPr lang="fi-FI" sz="2000" dirty="0"/>
              <a:t>- yksilöllisten asioiden huomioiminen </a:t>
            </a:r>
          </a:p>
          <a:p>
            <a:pPr marL="457200" lvl="1" indent="0">
              <a:buNone/>
            </a:pPr>
            <a:r>
              <a:rPr lang="fi-FI" sz="2000" dirty="0"/>
              <a:t>☛ mitä muutosta 1.1.2023 Laki toimeentulotuesta annetun lain muuttamisesta (1032/2022)</a:t>
            </a:r>
          </a:p>
          <a:p>
            <a:pPr marL="342900" indent="-342900">
              <a:buFontTx/>
              <a:buChar char="-"/>
            </a:pPr>
            <a:endParaRPr lang="fi-FI" sz="1000" dirty="0"/>
          </a:p>
        </p:txBody>
      </p:sp>
    </p:spTree>
    <p:extLst>
      <p:ext uri="{BB962C8B-B14F-4D97-AF65-F5344CB8AC3E}">
        <p14:creationId xmlns:p14="http://schemas.microsoft.com/office/powerpoint/2010/main" val="116038164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2A71178-9475-0B48-BA5E-4CE2062909D7}"/>
              </a:ext>
            </a:extLst>
          </p:cNvPr>
          <p:cNvSpPr>
            <a:spLocks noGrp="1"/>
          </p:cNvSpPr>
          <p:nvPr>
            <p:ph type="title"/>
          </p:nvPr>
        </p:nvSpPr>
        <p:spPr>
          <a:xfrm>
            <a:off x="4572001" y="601744"/>
            <a:ext cx="6781800" cy="607124"/>
          </a:xfrm>
        </p:spPr>
        <p:txBody>
          <a:bodyPr>
            <a:normAutofit/>
          </a:bodyPr>
          <a:lstStyle/>
          <a:p>
            <a:r>
              <a:rPr lang="fi-FI" sz="3200" dirty="0"/>
              <a:t>Kunnioittaminen ja arvokas kohtelu</a:t>
            </a:r>
          </a:p>
        </p:txBody>
      </p:sp>
      <p:pic>
        <p:nvPicPr>
          <p:cNvPr id="5" name="Picture 4" descr="Valkoiset kiviä pinottuna päällekkäin">
            <a:extLst>
              <a:ext uri="{FF2B5EF4-FFF2-40B4-BE49-F238E27FC236}">
                <a16:creationId xmlns:a16="http://schemas.microsoft.com/office/drawing/2014/main" id="{78BC7A2F-6A66-B4F6-54C1-E93BA2E9B40B}"/>
              </a:ext>
            </a:extLst>
          </p:cNvPr>
          <p:cNvPicPr>
            <a:picLocks noChangeAspect="1"/>
          </p:cNvPicPr>
          <p:nvPr/>
        </p:nvPicPr>
        <p:blipFill rotWithShape="1">
          <a:blip r:embed="rId2"/>
          <a:srcRect l="59006" r="4448"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Sisällön paikkamerkki 2">
            <a:extLst>
              <a:ext uri="{FF2B5EF4-FFF2-40B4-BE49-F238E27FC236}">
                <a16:creationId xmlns:a16="http://schemas.microsoft.com/office/drawing/2014/main" id="{B785637E-0CAB-EE43-938F-FDB775AD4DBC}"/>
              </a:ext>
            </a:extLst>
          </p:cNvPr>
          <p:cNvSpPr>
            <a:spLocks noGrp="1"/>
          </p:cNvSpPr>
          <p:nvPr>
            <p:ph idx="1"/>
          </p:nvPr>
        </p:nvSpPr>
        <p:spPr>
          <a:xfrm>
            <a:off x="3890074" y="1208868"/>
            <a:ext cx="8301925" cy="5517396"/>
          </a:xfrm>
        </p:spPr>
        <p:txBody>
          <a:bodyPr anchor="t">
            <a:noAutofit/>
          </a:bodyPr>
          <a:lstStyle/>
          <a:p>
            <a:pPr marL="0" indent="0">
              <a:buNone/>
            </a:pPr>
            <a:r>
              <a:rPr lang="fi-FI" sz="2400" b="1" dirty="0"/>
              <a:t>Hyvän asiakassuhteen elementtejä:</a:t>
            </a:r>
          </a:p>
          <a:p>
            <a:pPr marL="0" indent="0">
              <a:buNone/>
            </a:pPr>
            <a:r>
              <a:rPr lang="fi-FI" sz="2400" b="1" dirty="0"/>
              <a:t>1. Hyväksyminen</a:t>
            </a:r>
          </a:p>
          <a:p>
            <a:pPr marL="342900" indent="-342900">
              <a:buFontTx/>
              <a:buChar char="-"/>
            </a:pPr>
            <a:r>
              <a:rPr lang="fi-FI" sz="2400" dirty="0"/>
              <a:t>Työntekijä hyväksyy asiakkaan juuri sellaisena kuin hän on.</a:t>
            </a:r>
          </a:p>
          <a:p>
            <a:pPr marL="342900" indent="-342900">
              <a:buFontTx/>
              <a:buChar char="-"/>
            </a:pPr>
            <a:r>
              <a:rPr lang="fi-FI" sz="2400" dirty="0"/>
              <a:t>Velvollisuus muutokseen ei saa olla hyväksymisen ehto.</a:t>
            </a:r>
          </a:p>
          <a:p>
            <a:pPr marL="0" indent="0">
              <a:buNone/>
            </a:pPr>
            <a:r>
              <a:rPr lang="fi-FI" sz="2400" b="1" dirty="0"/>
              <a:t>2. Luottamus</a:t>
            </a:r>
          </a:p>
          <a:p>
            <a:pPr marL="342900" indent="-342900">
              <a:buFontTx/>
              <a:buChar char="-"/>
            </a:pPr>
            <a:r>
              <a:rPr lang="fi-FI" sz="2400" dirty="0"/>
              <a:t>Asiakkaan kyky luottaa viranomaisiin on voinut kadota.</a:t>
            </a:r>
          </a:p>
          <a:p>
            <a:pPr marL="342900" indent="-342900">
              <a:buFontTx/>
              <a:buChar char="-"/>
            </a:pPr>
            <a:r>
              <a:rPr lang="fi-FI" sz="2400" dirty="0"/>
              <a:t>Siksi asiakkaan luottamus on voitettava yhteistyön aikana.</a:t>
            </a:r>
          </a:p>
          <a:p>
            <a:pPr marL="0" indent="0">
              <a:buNone/>
            </a:pPr>
            <a:r>
              <a:rPr lang="fi-FI" sz="2400" b="1" dirty="0"/>
              <a:t>3. Välittäminen</a:t>
            </a:r>
          </a:p>
          <a:p>
            <a:pPr marL="342900" indent="-342900">
              <a:buFontTx/>
              <a:buChar char="-"/>
            </a:pPr>
            <a:r>
              <a:rPr lang="fi-FI" sz="2400" dirty="0"/>
              <a:t>Myönteinen ja kunnioittavan arvottava suhtautuminen.</a:t>
            </a:r>
          </a:p>
          <a:p>
            <a:pPr marL="342900" indent="-342900">
              <a:buFontTx/>
              <a:buChar char="-"/>
            </a:pPr>
            <a:r>
              <a:rPr lang="fi-FI" sz="2400" dirty="0"/>
              <a:t>Tuomitsemattomuus. (Särkelä 2011)</a:t>
            </a:r>
          </a:p>
          <a:p>
            <a:endParaRPr lang="fi-FI" sz="2400" dirty="0"/>
          </a:p>
          <a:p>
            <a:r>
              <a:rPr lang="fi-FI" sz="2400" dirty="0"/>
              <a:t>☛ Asiakas tulee ja kokee tulleensa nähdyksi hänelle annetun ihmisarvon kautta (</a:t>
            </a:r>
            <a:r>
              <a:rPr lang="fi-FI" sz="2400" dirty="0" err="1"/>
              <a:t>Sennett</a:t>
            </a:r>
            <a:r>
              <a:rPr lang="fi-FI" sz="2400" dirty="0"/>
              <a:t> 2004).</a:t>
            </a:r>
          </a:p>
        </p:txBody>
      </p:sp>
    </p:spTree>
    <p:extLst>
      <p:ext uri="{BB962C8B-B14F-4D97-AF65-F5344CB8AC3E}">
        <p14:creationId xmlns:p14="http://schemas.microsoft.com/office/powerpoint/2010/main" val="11044052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ninen perhonen punaisten perhosten joukossa">
            <a:extLst>
              <a:ext uri="{FF2B5EF4-FFF2-40B4-BE49-F238E27FC236}">
                <a16:creationId xmlns:a16="http://schemas.microsoft.com/office/drawing/2014/main" id="{77080767-6669-02CD-69AD-05903EEAFA34}"/>
              </a:ext>
            </a:extLst>
          </p:cNvPr>
          <p:cNvPicPr>
            <a:picLocks noChangeAspect="1"/>
          </p:cNvPicPr>
          <p:nvPr/>
        </p:nvPicPr>
        <p:blipFill rotWithShape="1">
          <a:blip r:embed="rId2"/>
          <a:srcRect l="34116" r="29394"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8BCA32C4-26C0-324D-8257-CD4288690214}"/>
              </a:ext>
            </a:extLst>
          </p:cNvPr>
          <p:cNvSpPr>
            <a:spLocks noGrp="1"/>
          </p:cNvSpPr>
          <p:nvPr>
            <p:ph idx="1"/>
          </p:nvPr>
        </p:nvSpPr>
        <p:spPr>
          <a:xfrm>
            <a:off x="4654296" y="2706624"/>
            <a:ext cx="6894576" cy="3483864"/>
          </a:xfrm>
        </p:spPr>
        <p:txBody>
          <a:bodyPr>
            <a:normAutofit/>
          </a:bodyPr>
          <a:lstStyle/>
          <a:p>
            <a:pPr marL="0" indent="0">
              <a:buNone/>
            </a:pPr>
            <a:endParaRPr lang="fi-FI" sz="2200" b="0" i="0" u="none" strike="noStrike" dirty="0">
              <a:effectLst/>
              <a:latin typeface="Calibri" panose="020F0502020204030204" pitchFamily="34" charset="0"/>
            </a:endParaRPr>
          </a:p>
          <a:p>
            <a:pPr marL="0" indent="0">
              <a:buNone/>
            </a:pPr>
            <a:endParaRPr lang="fi-FI" sz="2200" dirty="0">
              <a:latin typeface="Calibri" panose="020F0502020204030204" pitchFamily="34" charset="0"/>
            </a:endParaRPr>
          </a:p>
          <a:p>
            <a:pPr marL="0" indent="0">
              <a:buNone/>
            </a:pPr>
            <a:r>
              <a:rPr lang="fi-FI" sz="3600" b="0" i="0" u="none" strike="noStrike" dirty="0">
                <a:effectLst/>
                <a:latin typeface="Calibri" panose="020F0502020204030204" pitchFamily="34" charset="0"/>
              </a:rPr>
              <a:t>”Naisilla on erilainen tunne-elämä, naisyhteisössä on erilainen meininki” </a:t>
            </a:r>
            <a:endParaRPr lang="fi-FI" sz="3600" b="0" i="0" u="none" strike="noStrike" dirty="0">
              <a:effectLst/>
              <a:latin typeface="Segoe UI" panose="020B0502040204020203" pitchFamily="34" charset="0"/>
            </a:endParaRPr>
          </a:p>
          <a:p>
            <a:pPr marL="0" indent="0">
              <a:buNone/>
            </a:pPr>
            <a:endParaRPr lang="fi-FI" sz="2200" dirty="0"/>
          </a:p>
        </p:txBody>
      </p:sp>
    </p:spTree>
    <p:extLst>
      <p:ext uri="{BB962C8B-B14F-4D97-AF65-F5344CB8AC3E}">
        <p14:creationId xmlns:p14="http://schemas.microsoft.com/office/powerpoint/2010/main" val="227716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99513C5-6B44-08E0-C36B-BC7C9F9A2AB4}"/>
              </a:ext>
            </a:extLst>
          </p:cNvPr>
          <p:cNvSpPr>
            <a:spLocks noGrp="1"/>
          </p:cNvSpPr>
          <p:nvPr>
            <p:ph type="title"/>
          </p:nvPr>
        </p:nvSpPr>
        <p:spPr>
          <a:xfrm>
            <a:off x="838201" y="365125"/>
            <a:ext cx="5251316" cy="1807305"/>
          </a:xfrm>
        </p:spPr>
        <p:txBody>
          <a:bodyPr>
            <a:normAutofit/>
          </a:bodyPr>
          <a:lstStyle/>
          <a:p>
            <a:r>
              <a:rPr lang="fi-FI" dirty="0"/>
              <a:t>Naiserityisyys</a:t>
            </a:r>
          </a:p>
        </p:txBody>
      </p:sp>
      <p:sp>
        <p:nvSpPr>
          <p:cNvPr id="3" name="Sisällön paikkamerkki 2">
            <a:extLst>
              <a:ext uri="{FF2B5EF4-FFF2-40B4-BE49-F238E27FC236}">
                <a16:creationId xmlns:a16="http://schemas.microsoft.com/office/drawing/2014/main" id="{CDCE5E65-B7DE-3D5A-4113-3E545B6ED83D}"/>
              </a:ext>
            </a:extLst>
          </p:cNvPr>
          <p:cNvSpPr>
            <a:spLocks noGrp="1"/>
          </p:cNvSpPr>
          <p:nvPr>
            <p:ph idx="1"/>
          </p:nvPr>
        </p:nvSpPr>
        <p:spPr>
          <a:xfrm>
            <a:off x="206505" y="1549830"/>
            <a:ext cx="6426769" cy="5308159"/>
          </a:xfrm>
        </p:spPr>
        <p:txBody>
          <a:bodyPr>
            <a:normAutofit lnSpcReduction="10000"/>
          </a:bodyPr>
          <a:lstStyle/>
          <a:p>
            <a:pPr marL="0" indent="0" rtl="0" fontAlgn="base">
              <a:buNone/>
            </a:pPr>
            <a:r>
              <a:rPr lang="fi-FI" sz="2400" b="0" i="0" u="none" strike="noStrike" dirty="0">
                <a:effectLst/>
                <a:latin typeface="Calibri" panose="020F0502020204030204" pitchFamily="34" charset="0"/>
              </a:rPr>
              <a:t>Naiserityisellä työllä luodaan avointa sensitiivistä vuorovaikutusta. Luodaan turvaa ja luottamusta. Kuljetaan rinnalla vaikeiden tunteiden läpi, kasvatetaan itsetuntoa.  </a:t>
            </a:r>
            <a:endParaRPr lang="fi-FI" sz="2400" b="0" i="0" u="none" strike="noStrike" dirty="0">
              <a:effectLst/>
              <a:latin typeface="Segoe UI" panose="020B0502040204020203" pitchFamily="34" charset="0"/>
            </a:endParaRPr>
          </a:p>
          <a:p>
            <a:pPr marL="0" indent="0" rtl="0" fontAlgn="base">
              <a:buNone/>
            </a:pPr>
            <a:endParaRPr lang="fi-FI" sz="2400" dirty="0"/>
          </a:p>
          <a:p>
            <a:pPr marL="0" indent="0">
              <a:buNone/>
            </a:pPr>
            <a:r>
              <a:rPr lang="fi-FI" sz="2400" dirty="0"/>
              <a:t>Näkökulma, lähestymistapa tai työote, jossa otetaan      kokonaisvaltaisesti huomioon naiserityisiä elementtejä:</a:t>
            </a:r>
          </a:p>
          <a:p>
            <a:pPr lvl="1"/>
            <a:r>
              <a:rPr lang="fi-FI" dirty="0"/>
              <a:t>huomioi, hyväksyy ja tukee naistapaista toimijuutta </a:t>
            </a:r>
          </a:p>
          <a:p>
            <a:pPr lvl="1"/>
            <a:r>
              <a:rPr lang="fi-FI" dirty="0"/>
              <a:t>tuottaa samalla tapoja hyväksyä oma naiseutensa</a:t>
            </a:r>
          </a:p>
          <a:p>
            <a:pPr marL="457200" lvl="1" indent="0">
              <a:buNone/>
            </a:pPr>
            <a:endParaRPr lang="fi-FI" dirty="0"/>
          </a:p>
          <a:p>
            <a:pPr marL="55563" lvl="1" indent="0">
              <a:buNone/>
            </a:pPr>
            <a:r>
              <a:rPr lang="fi-FI" dirty="0"/>
              <a:t>Naiserityisyys –termin ja käsitteen määrittelyn vaikeus.</a:t>
            </a:r>
          </a:p>
          <a:p>
            <a:pPr marL="457200" lvl="1" indent="0">
              <a:buNone/>
            </a:pPr>
            <a:endParaRPr lang="fi-FI" sz="1400" dirty="0"/>
          </a:p>
          <a:p>
            <a:pPr marL="457200" lvl="1" indent="0">
              <a:buNone/>
            </a:pPr>
            <a:endParaRPr lang="fi-FI" sz="1400" dirty="0"/>
          </a:p>
          <a:p>
            <a:pPr marL="457200" lvl="1" indent="0">
              <a:buNone/>
            </a:pPr>
            <a:endParaRPr lang="fi-FI" sz="1400" dirty="0"/>
          </a:p>
        </p:txBody>
      </p:sp>
      <p:pic>
        <p:nvPicPr>
          <p:cNvPr id="12" name="Picture 11" descr="Käsi – aurinko">
            <a:extLst>
              <a:ext uri="{FF2B5EF4-FFF2-40B4-BE49-F238E27FC236}">
                <a16:creationId xmlns:a16="http://schemas.microsoft.com/office/drawing/2014/main" id="{78B806C8-9A02-910B-03EA-90D44E245A75}"/>
              </a:ext>
            </a:extLst>
          </p:cNvPr>
          <p:cNvPicPr>
            <a:picLocks noChangeAspect="1"/>
          </p:cNvPicPr>
          <p:nvPr/>
        </p:nvPicPr>
        <p:blipFill rotWithShape="1">
          <a:blip r:embed="rId2"/>
          <a:srcRect l="30066" r="1168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8044684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9D6EEA4-51EF-4796-BE5B-F3EB11F2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ähikuva ohrasta, jota tuuli puhaltaa">
            <a:extLst>
              <a:ext uri="{FF2B5EF4-FFF2-40B4-BE49-F238E27FC236}">
                <a16:creationId xmlns:a16="http://schemas.microsoft.com/office/drawing/2014/main" id="{42FBDD9A-C7D4-C942-A29B-4FD023F3FE2A}"/>
              </a:ext>
            </a:extLst>
          </p:cNvPr>
          <p:cNvPicPr>
            <a:picLocks noChangeAspect="1"/>
          </p:cNvPicPr>
          <p:nvPr/>
        </p:nvPicPr>
        <p:blipFill rotWithShape="1">
          <a:blip r:embed="rId2">
            <a:alphaModFix amt="25000"/>
          </a:blip>
          <a:srcRect t="15730"/>
          <a:stretch/>
        </p:blipFill>
        <p:spPr>
          <a:xfrm>
            <a:off x="20" y="-1"/>
            <a:ext cx="12191980" cy="6858001"/>
          </a:xfrm>
          <a:prstGeom prst="rect">
            <a:avLst/>
          </a:prstGeom>
        </p:spPr>
      </p:pic>
      <p:sp>
        <p:nvSpPr>
          <p:cNvPr id="2" name="Otsikko 1">
            <a:extLst>
              <a:ext uri="{FF2B5EF4-FFF2-40B4-BE49-F238E27FC236}">
                <a16:creationId xmlns:a16="http://schemas.microsoft.com/office/drawing/2014/main" id="{C973924E-E576-0644-809D-F8E2EA17661A}"/>
              </a:ext>
            </a:extLst>
          </p:cNvPr>
          <p:cNvSpPr>
            <a:spLocks noGrp="1"/>
          </p:cNvSpPr>
          <p:nvPr>
            <p:ph type="title"/>
          </p:nvPr>
        </p:nvSpPr>
        <p:spPr>
          <a:xfrm>
            <a:off x="838200" y="2140021"/>
            <a:ext cx="6696445" cy="1325563"/>
          </a:xfrm>
        </p:spPr>
        <p:txBody>
          <a:bodyPr vert="horz" lIns="91440" tIns="45720" rIns="91440" bIns="45720" rtlCol="0" anchor="ctr">
            <a:normAutofit/>
          </a:bodyPr>
          <a:lstStyle/>
          <a:p>
            <a:r>
              <a:rPr lang="en-US" sz="4000">
                <a:solidFill>
                  <a:srgbClr val="FFFFFF"/>
                </a:solidFill>
              </a:rPr>
              <a:t>Ajankäytön hallinta</a:t>
            </a:r>
          </a:p>
        </p:txBody>
      </p:sp>
      <p:sp>
        <p:nvSpPr>
          <p:cNvPr id="3" name="Sisällön paikkamerkki 2">
            <a:extLst>
              <a:ext uri="{FF2B5EF4-FFF2-40B4-BE49-F238E27FC236}">
                <a16:creationId xmlns:a16="http://schemas.microsoft.com/office/drawing/2014/main" id="{46C4C8AC-C147-DB4E-B5ED-683F026F2C0E}"/>
              </a:ext>
            </a:extLst>
          </p:cNvPr>
          <p:cNvSpPr>
            <a:spLocks noGrp="1"/>
          </p:cNvSpPr>
          <p:nvPr>
            <p:ph idx="1"/>
          </p:nvPr>
        </p:nvSpPr>
        <p:spPr>
          <a:xfrm>
            <a:off x="838200" y="3590600"/>
            <a:ext cx="10258586" cy="2433722"/>
          </a:xfrm>
        </p:spPr>
        <p:txBody>
          <a:bodyPr vert="horz" lIns="91440" tIns="45720" rIns="91440" bIns="45720" rtlCol="0">
            <a:normAutofit/>
          </a:bodyPr>
          <a:lstStyle/>
          <a:p>
            <a:endParaRPr lang="en-US" sz="2000" dirty="0">
              <a:solidFill>
                <a:srgbClr val="FFFFFF"/>
              </a:solidFill>
            </a:endParaRPr>
          </a:p>
          <a:p>
            <a:endParaRPr lang="en-US" sz="2000" dirty="0">
              <a:solidFill>
                <a:srgbClr val="FFFFFF"/>
              </a:solidFill>
            </a:endParaRPr>
          </a:p>
          <a:p>
            <a:r>
              <a:rPr lang="en-US" sz="2000" dirty="0" err="1">
                <a:solidFill>
                  <a:srgbClr val="FFFFFF"/>
                </a:solidFill>
              </a:rPr>
              <a:t>Päivärytmi</a:t>
            </a:r>
            <a:r>
              <a:rPr lang="en-US" sz="2000" dirty="0">
                <a:solidFill>
                  <a:srgbClr val="FFFFFF"/>
                </a:solidFill>
              </a:rPr>
              <a:t> ja </a:t>
            </a:r>
            <a:r>
              <a:rPr lang="en-US" sz="2000" dirty="0" err="1">
                <a:solidFill>
                  <a:srgbClr val="FFFFFF"/>
                </a:solidFill>
              </a:rPr>
              <a:t>asumisen</a:t>
            </a:r>
            <a:r>
              <a:rPr lang="en-US" sz="2000" dirty="0">
                <a:solidFill>
                  <a:srgbClr val="FFFFFF"/>
                </a:solidFill>
              </a:rPr>
              <a:t> </a:t>
            </a:r>
            <a:r>
              <a:rPr lang="en-US" sz="2000" dirty="0" err="1">
                <a:solidFill>
                  <a:srgbClr val="FFFFFF"/>
                </a:solidFill>
              </a:rPr>
              <a:t>taidot</a:t>
            </a:r>
            <a:r>
              <a:rPr lang="en-US" sz="2000" dirty="0">
                <a:solidFill>
                  <a:srgbClr val="FFFFFF"/>
                </a:solidFill>
              </a:rPr>
              <a:t>.</a:t>
            </a:r>
          </a:p>
          <a:p>
            <a:r>
              <a:rPr lang="en-US" sz="2000" dirty="0" err="1">
                <a:solidFill>
                  <a:srgbClr val="FFFFFF"/>
                </a:solidFill>
              </a:rPr>
              <a:t>Hyvittäminen</a:t>
            </a:r>
            <a:r>
              <a:rPr lang="en-US" sz="2000" dirty="0">
                <a:solidFill>
                  <a:srgbClr val="FFFFFF"/>
                </a:solidFill>
              </a:rPr>
              <a:t> vs. </a:t>
            </a:r>
            <a:r>
              <a:rPr lang="en-US" sz="2000" dirty="0" err="1">
                <a:solidFill>
                  <a:srgbClr val="FFFFFF"/>
                </a:solidFill>
              </a:rPr>
              <a:t>rajaaminen</a:t>
            </a:r>
            <a:r>
              <a:rPr lang="en-US" sz="2000" dirty="0">
                <a:solidFill>
                  <a:srgbClr val="FFFFFF"/>
                </a:solidFill>
              </a:rPr>
              <a:t>.</a:t>
            </a:r>
          </a:p>
          <a:p>
            <a:r>
              <a:rPr lang="en-US" sz="2000" dirty="0" err="1">
                <a:solidFill>
                  <a:srgbClr val="FFFFFF"/>
                </a:solidFill>
              </a:rPr>
              <a:t>Muiden</a:t>
            </a:r>
            <a:r>
              <a:rPr lang="en-US" sz="2000" dirty="0">
                <a:solidFill>
                  <a:srgbClr val="FFFFFF"/>
                </a:solidFill>
              </a:rPr>
              <a:t> </a:t>
            </a:r>
            <a:r>
              <a:rPr lang="en-US" sz="2000" dirty="0" err="1">
                <a:solidFill>
                  <a:srgbClr val="FFFFFF"/>
                </a:solidFill>
              </a:rPr>
              <a:t>auttaminen</a:t>
            </a:r>
            <a:r>
              <a:rPr lang="en-US" sz="2000" dirty="0">
                <a:solidFill>
                  <a:srgbClr val="FFFFFF"/>
                </a:solidFill>
              </a:rPr>
              <a:t> </a:t>
            </a:r>
            <a:r>
              <a:rPr lang="en-US" sz="2000" dirty="0" err="1">
                <a:solidFill>
                  <a:srgbClr val="FFFFFF"/>
                </a:solidFill>
              </a:rPr>
              <a:t>tuottaa</a:t>
            </a:r>
            <a:r>
              <a:rPr lang="en-US" sz="2000" dirty="0">
                <a:solidFill>
                  <a:srgbClr val="FFFFFF"/>
                </a:solidFill>
              </a:rPr>
              <a:t> </a:t>
            </a:r>
            <a:r>
              <a:rPr lang="en-US" sz="2000" dirty="0" err="1">
                <a:solidFill>
                  <a:srgbClr val="FFFFFF"/>
                </a:solidFill>
              </a:rPr>
              <a:t>sosiaalista</a:t>
            </a:r>
            <a:r>
              <a:rPr lang="en-US" sz="2000" dirty="0">
                <a:solidFill>
                  <a:srgbClr val="FFFFFF"/>
                </a:solidFill>
              </a:rPr>
              <a:t> </a:t>
            </a:r>
            <a:r>
              <a:rPr lang="en-US" sz="2000" dirty="0" err="1">
                <a:solidFill>
                  <a:srgbClr val="FFFFFF"/>
                </a:solidFill>
              </a:rPr>
              <a:t>pääomaa</a:t>
            </a:r>
            <a:r>
              <a:rPr lang="en-US" sz="2000" dirty="0">
                <a:solidFill>
                  <a:srgbClr val="FFFFFF"/>
                </a:solidFill>
              </a:rPr>
              <a:t> ja on </a:t>
            </a:r>
            <a:r>
              <a:rPr lang="en-US" sz="2000" dirty="0" err="1">
                <a:solidFill>
                  <a:srgbClr val="FFFFFF"/>
                </a:solidFill>
              </a:rPr>
              <a:t>keino</a:t>
            </a:r>
            <a:r>
              <a:rPr lang="en-US" sz="2000" dirty="0">
                <a:solidFill>
                  <a:srgbClr val="FFFFFF"/>
                </a:solidFill>
              </a:rPr>
              <a:t> </a:t>
            </a:r>
            <a:r>
              <a:rPr lang="en-US" sz="2000" dirty="0" err="1">
                <a:solidFill>
                  <a:srgbClr val="FFFFFF"/>
                </a:solidFill>
              </a:rPr>
              <a:t>vastustaa</a:t>
            </a:r>
            <a:r>
              <a:rPr lang="en-US" sz="2000" dirty="0">
                <a:solidFill>
                  <a:srgbClr val="FFFFFF"/>
                </a:solidFill>
              </a:rPr>
              <a:t> </a:t>
            </a:r>
            <a:r>
              <a:rPr lang="en-US" sz="2000" dirty="0" err="1">
                <a:solidFill>
                  <a:srgbClr val="FFFFFF"/>
                </a:solidFill>
              </a:rPr>
              <a:t>leimattua</a:t>
            </a:r>
            <a:r>
              <a:rPr lang="en-US" sz="2000" dirty="0">
                <a:solidFill>
                  <a:srgbClr val="FFFFFF"/>
                </a:solidFill>
              </a:rPr>
              <a:t> </a:t>
            </a:r>
            <a:r>
              <a:rPr lang="en-US" sz="2000" dirty="0" err="1">
                <a:solidFill>
                  <a:srgbClr val="FFFFFF"/>
                </a:solidFill>
              </a:rPr>
              <a:t>identiteettiä</a:t>
            </a:r>
            <a:r>
              <a:rPr lang="en-US" sz="2000" dirty="0">
                <a:solidFill>
                  <a:srgbClr val="FFFFFF"/>
                </a:solidFill>
              </a:rPr>
              <a:t>. </a:t>
            </a:r>
          </a:p>
        </p:txBody>
      </p:sp>
    </p:spTree>
    <p:extLst>
      <p:ext uri="{BB962C8B-B14F-4D97-AF65-F5344CB8AC3E}">
        <p14:creationId xmlns:p14="http://schemas.microsoft.com/office/powerpoint/2010/main" val="2029644787"/>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tsikko 1">
            <a:extLst>
              <a:ext uri="{FF2B5EF4-FFF2-40B4-BE49-F238E27FC236}">
                <a16:creationId xmlns:a16="http://schemas.microsoft.com/office/drawing/2014/main" id="{A246EF1F-73F8-CE40-B2DE-7B26B98A3184}"/>
              </a:ext>
            </a:extLst>
          </p:cNvPr>
          <p:cNvSpPr>
            <a:spLocks noGrp="1"/>
          </p:cNvSpPr>
          <p:nvPr>
            <p:ph type="title"/>
          </p:nvPr>
        </p:nvSpPr>
        <p:spPr>
          <a:xfrm>
            <a:off x="389916" y="444464"/>
            <a:ext cx="3420305" cy="1906317"/>
          </a:xfrm>
        </p:spPr>
        <p:txBody>
          <a:bodyPr>
            <a:normAutofit/>
          </a:bodyPr>
          <a:lstStyle/>
          <a:p>
            <a:pPr algn="ctr"/>
            <a:r>
              <a:rPr lang="fi-FI" sz="2800"/>
              <a:t>Sosiaaliset</a:t>
            </a:r>
            <a:br>
              <a:rPr lang="fi-FI" sz="2800"/>
            </a:br>
            <a:r>
              <a:rPr lang="fi-FI" sz="2800"/>
              <a:t>suhteet:</a:t>
            </a:r>
            <a:br>
              <a:rPr lang="fi-FI" sz="2800"/>
            </a:br>
            <a:r>
              <a:rPr lang="fi-FI" sz="2800"/>
              <a:t>formaalit eli viralliset</a:t>
            </a:r>
            <a:br>
              <a:rPr lang="fi-FI" sz="2800"/>
            </a:br>
            <a:r>
              <a:rPr lang="fi-FI" sz="2800"/>
              <a:t>auttajatahot</a:t>
            </a:r>
          </a:p>
        </p:txBody>
      </p:sp>
      <p:pic>
        <p:nvPicPr>
          <p:cNvPr id="5" name="Picture 4" descr="Joukko monivärisiä puisia tikku-ukkoja">
            <a:extLst>
              <a:ext uri="{FF2B5EF4-FFF2-40B4-BE49-F238E27FC236}">
                <a16:creationId xmlns:a16="http://schemas.microsoft.com/office/drawing/2014/main" id="{E2BCC7E3-9438-E15B-7749-F4FB263C3DAC}"/>
              </a:ext>
            </a:extLst>
          </p:cNvPr>
          <p:cNvPicPr>
            <a:picLocks noChangeAspect="1"/>
          </p:cNvPicPr>
          <p:nvPr/>
        </p:nvPicPr>
        <p:blipFill rotWithShape="1">
          <a:blip r:embed="rId2"/>
          <a:srcRect l="6709" r="20842" b="2"/>
          <a:stretch/>
        </p:blipFill>
        <p:spPr>
          <a:xfrm>
            <a:off x="20" y="2768743"/>
            <a:ext cx="4278264" cy="4089258"/>
          </a:xfrm>
          <a:prstGeom prst="rect">
            <a:avLst/>
          </a:prstGeom>
        </p:spPr>
      </p:pic>
      <p:sp>
        <p:nvSpPr>
          <p:cNvPr id="11"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Sisällön paikkamerkki 2">
            <a:extLst>
              <a:ext uri="{FF2B5EF4-FFF2-40B4-BE49-F238E27FC236}">
                <a16:creationId xmlns:a16="http://schemas.microsoft.com/office/drawing/2014/main" id="{6B634FCD-988D-5043-AE2F-798AB7E6EF62}"/>
              </a:ext>
            </a:extLst>
          </p:cNvPr>
          <p:cNvSpPr>
            <a:spLocks noGrp="1"/>
          </p:cNvSpPr>
          <p:nvPr>
            <p:ph idx="1"/>
          </p:nvPr>
        </p:nvSpPr>
        <p:spPr>
          <a:xfrm>
            <a:off x="4668199" y="678955"/>
            <a:ext cx="7373983" cy="6031811"/>
          </a:xfrm>
        </p:spPr>
        <p:txBody>
          <a:bodyPr anchor="ctr">
            <a:normAutofit/>
          </a:bodyPr>
          <a:lstStyle/>
          <a:p>
            <a:pPr marL="0" indent="0">
              <a:buNone/>
            </a:pPr>
            <a:r>
              <a:rPr lang="fi-FI" sz="2000" dirty="0"/>
              <a:t>Aikuissosiaalityö:</a:t>
            </a:r>
          </a:p>
          <a:p>
            <a:pPr marL="342900" indent="-342900">
              <a:buFontTx/>
              <a:buChar char="-"/>
            </a:pPr>
            <a:r>
              <a:rPr lang="fi-FI" sz="2000" dirty="0"/>
              <a:t>vankilasta vapautuvat vaativa asiakasryhmä</a:t>
            </a:r>
          </a:p>
          <a:p>
            <a:pPr marL="342900" indent="-342900">
              <a:buFontTx/>
              <a:buChar char="-"/>
            </a:pPr>
            <a:r>
              <a:rPr lang="fi-FI" sz="2000" dirty="0"/>
              <a:t>näkymättömyys: asiakkailla kokemus, ettei tarvetta etenkään Kela-siirron jälkeen.</a:t>
            </a:r>
          </a:p>
          <a:p>
            <a:pPr marL="342900" indent="-342900">
              <a:buFontTx/>
              <a:buChar char="-"/>
            </a:pPr>
            <a:r>
              <a:rPr lang="fi-FI" sz="2000" dirty="0"/>
              <a:t>PTA (SHL 36§)</a:t>
            </a:r>
          </a:p>
          <a:p>
            <a:pPr marL="0" indent="0">
              <a:buNone/>
            </a:pPr>
            <a:r>
              <a:rPr lang="fi-FI" sz="2000" dirty="0"/>
              <a:t>Lastensuojelu:</a:t>
            </a:r>
          </a:p>
          <a:p>
            <a:pPr marL="342900" indent="-342900">
              <a:buFontTx/>
              <a:buChar char="-"/>
            </a:pPr>
            <a:r>
              <a:rPr lang="fi-FI" sz="2000" dirty="0"/>
              <a:t>yhteistyö ja suhtautuminen emotionaalisesti virittynyttä.</a:t>
            </a:r>
          </a:p>
          <a:p>
            <a:pPr marL="342900" indent="-342900">
              <a:buFontTx/>
              <a:buChar char="-"/>
            </a:pPr>
            <a:r>
              <a:rPr lang="fi-FI" sz="2000" dirty="0"/>
              <a:t>moralisoiva ulottuvuus ja päihdekeskeisyys (Hautala 2022).</a:t>
            </a:r>
          </a:p>
          <a:p>
            <a:pPr marL="342900" indent="-342900">
              <a:buFontTx/>
              <a:buChar char="-"/>
            </a:pPr>
            <a:r>
              <a:rPr lang="fi-FI" sz="2000" dirty="0"/>
              <a:t>lastensuojelun puuttumisen kokeminen kriisinä: kokemusasiantuntijat, tukeva asiakassuhde, traumataustan tunnistaminen (Salovaara 2023a).</a:t>
            </a:r>
          </a:p>
          <a:p>
            <a:pPr marL="0" indent="0">
              <a:buNone/>
            </a:pPr>
            <a:r>
              <a:rPr lang="fi-FI" sz="2000" dirty="0"/>
              <a:t>Järjestöt:</a:t>
            </a:r>
          </a:p>
          <a:p>
            <a:pPr marL="342900" indent="-342900">
              <a:buFontTx/>
              <a:buChar char="-"/>
            </a:pPr>
            <a:r>
              <a:rPr lang="fi-FI" sz="2000" dirty="0"/>
              <a:t>Suuri vastuu päihde- ja vankilataustaisten toiminnoista</a:t>
            </a:r>
          </a:p>
          <a:p>
            <a:pPr marL="0" indent="0">
              <a:buNone/>
            </a:pPr>
            <a:r>
              <a:rPr lang="fi-FI" sz="2000" dirty="0"/>
              <a:t>Kokemus sote-järjestelmästä:</a:t>
            </a:r>
          </a:p>
          <a:p>
            <a:pPr marL="342900" indent="-342900">
              <a:buFontTx/>
              <a:buChar char="-"/>
            </a:pPr>
            <a:r>
              <a:rPr lang="fi-FI" sz="2000" dirty="0"/>
              <a:t>epämääräinen, ristiriitainen ja ennalta-arvaamaton (Salovaara 2021).</a:t>
            </a:r>
          </a:p>
          <a:p>
            <a:pPr marL="342900" indent="-342900">
              <a:buFontTx/>
              <a:buChar char="-"/>
            </a:pPr>
            <a:endParaRPr lang="fi-FI" sz="1600" dirty="0"/>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59978372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246EF1F-73F8-CE40-B2DE-7B26B98A3184}"/>
              </a:ext>
            </a:extLst>
          </p:cNvPr>
          <p:cNvSpPr>
            <a:spLocks noGrp="1"/>
          </p:cNvSpPr>
          <p:nvPr>
            <p:ph type="title"/>
          </p:nvPr>
        </p:nvSpPr>
        <p:spPr>
          <a:xfrm>
            <a:off x="4657345" y="329184"/>
            <a:ext cx="6891527" cy="1783080"/>
          </a:xfrm>
        </p:spPr>
        <p:txBody>
          <a:bodyPr anchor="b">
            <a:normAutofit/>
          </a:bodyPr>
          <a:lstStyle/>
          <a:p>
            <a:r>
              <a:rPr lang="fi-FI" sz="3000" dirty="0"/>
              <a:t>Sosiaaliset suhteet:</a:t>
            </a:r>
            <a:br>
              <a:rPr lang="fi-FI" sz="3000" dirty="0"/>
            </a:br>
            <a:r>
              <a:rPr lang="fi-FI" sz="3000" dirty="0"/>
              <a:t>informaalit eli oma sosiaalinen verkosto</a:t>
            </a:r>
          </a:p>
        </p:txBody>
      </p:sp>
      <p:pic>
        <p:nvPicPr>
          <p:cNvPr id="5" name="Picture 4" descr="Handsfree-wrists ja interlinked voit piirtää ympyrän">
            <a:extLst>
              <a:ext uri="{FF2B5EF4-FFF2-40B4-BE49-F238E27FC236}">
                <a16:creationId xmlns:a16="http://schemas.microsoft.com/office/drawing/2014/main" id="{FD601789-1CCA-D186-29BB-6383707E2B23}"/>
              </a:ext>
            </a:extLst>
          </p:cNvPr>
          <p:cNvPicPr>
            <a:picLocks noChangeAspect="1"/>
          </p:cNvPicPr>
          <p:nvPr/>
        </p:nvPicPr>
        <p:blipFill rotWithShape="1">
          <a:blip r:embed="rId2"/>
          <a:srcRect l="29152" r="2551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6B634FCD-988D-5043-AE2F-798AB7E6EF62}"/>
              </a:ext>
            </a:extLst>
          </p:cNvPr>
          <p:cNvSpPr>
            <a:spLocks noGrp="1"/>
          </p:cNvSpPr>
          <p:nvPr>
            <p:ph idx="1"/>
          </p:nvPr>
        </p:nvSpPr>
        <p:spPr>
          <a:xfrm>
            <a:off x="4657345" y="2655918"/>
            <a:ext cx="7384838" cy="4202082"/>
          </a:xfrm>
        </p:spPr>
        <p:txBody>
          <a:bodyPr>
            <a:normAutofit fontScale="92500" lnSpcReduction="10000"/>
          </a:bodyPr>
          <a:lstStyle/>
          <a:p>
            <a:pPr marL="0" indent="0">
              <a:buNone/>
            </a:pPr>
            <a:endParaRPr lang="fi-FI" sz="900" dirty="0"/>
          </a:p>
          <a:p>
            <a:pPr marL="0" indent="0">
              <a:buNone/>
            </a:pPr>
            <a:r>
              <a:rPr lang="fi-FI" sz="1600" b="1" dirty="0"/>
              <a:t>Tukevat lähisuhteet:</a:t>
            </a:r>
          </a:p>
          <a:p>
            <a:pPr marL="342900" indent="-342900">
              <a:buFontTx/>
              <a:buChar char="-"/>
            </a:pPr>
            <a:r>
              <a:rPr lang="fi-FI" sz="1600" dirty="0"/>
              <a:t>Turvallisuus ja hyväksyntä.</a:t>
            </a:r>
          </a:p>
          <a:p>
            <a:pPr marL="342900" indent="-342900">
              <a:buFontTx/>
              <a:buChar char="-"/>
            </a:pPr>
            <a:r>
              <a:rPr lang="fi-FI" sz="1600" dirty="0"/>
              <a:t>Tukevat muutoksessa.</a:t>
            </a:r>
          </a:p>
          <a:p>
            <a:pPr marL="342900" indent="-342900">
              <a:buFontTx/>
              <a:buChar char="-"/>
            </a:pPr>
            <a:r>
              <a:rPr lang="fi-FI" sz="1600" dirty="0"/>
              <a:t>Merkittävää auttaa asiakkaita tunnistamaan näitä.</a:t>
            </a:r>
          </a:p>
          <a:p>
            <a:pPr lvl="1"/>
            <a:r>
              <a:rPr lang="fi-FI" sz="1600" dirty="0"/>
              <a:t>Lapset: Merkittävä motivaation lähde, vaikkei olisi lähivanhemmuutta.</a:t>
            </a:r>
          </a:p>
          <a:p>
            <a:pPr marL="0" indent="0">
              <a:buNone/>
            </a:pPr>
            <a:endParaRPr lang="fi-FI" sz="1600" dirty="0"/>
          </a:p>
          <a:p>
            <a:pPr marL="0" indent="0">
              <a:buNone/>
            </a:pPr>
            <a:endParaRPr lang="fi-FI" sz="1600" dirty="0"/>
          </a:p>
          <a:p>
            <a:pPr marL="0" indent="0">
              <a:buNone/>
            </a:pPr>
            <a:r>
              <a:rPr lang="fi-FI" sz="1600" b="1" dirty="0"/>
              <a:t>Vahingoittavat lähisuhteet:</a:t>
            </a:r>
          </a:p>
          <a:p>
            <a:pPr marL="342900" indent="-342900">
              <a:buFontTx/>
              <a:buChar char="-"/>
            </a:pPr>
            <a:r>
              <a:rPr lang="fi-FI" sz="1600" dirty="0"/>
              <a:t>Väkivalta.</a:t>
            </a:r>
          </a:p>
          <a:p>
            <a:pPr marL="342900" indent="-342900">
              <a:buFontTx/>
              <a:buChar char="-"/>
            </a:pPr>
            <a:r>
              <a:rPr lang="fi-FI" sz="1600" dirty="0"/>
              <a:t>Hyväksikäyttö</a:t>
            </a:r>
          </a:p>
          <a:p>
            <a:pPr marL="342900" indent="-342900">
              <a:buFontTx/>
              <a:buChar char="-"/>
            </a:pPr>
            <a:r>
              <a:rPr lang="fi-FI" sz="1600" dirty="0"/>
              <a:t>Turvallisuuden puuttuminen.</a:t>
            </a:r>
          </a:p>
          <a:p>
            <a:pPr marL="342900" indent="-342900">
              <a:buFontTx/>
              <a:buChar char="-"/>
            </a:pPr>
            <a:r>
              <a:rPr lang="fi-FI" sz="1600" dirty="0"/>
              <a:t>Päihteidenkäyttöä ylläpitäviä ja edesauttavia.</a:t>
            </a:r>
          </a:p>
          <a:p>
            <a:pPr marL="342900" indent="-342900">
              <a:buFontTx/>
              <a:buChar char="-"/>
            </a:pPr>
            <a:r>
              <a:rPr lang="fi-FI" sz="1600" dirty="0"/>
              <a:t>”Miksi naiset aina rakastuvat renttuihin?”</a:t>
            </a:r>
          </a:p>
          <a:p>
            <a:pPr marL="342900" indent="-342900">
              <a:buFontTx/>
              <a:buChar char="-"/>
            </a:pPr>
            <a:endParaRPr lang="fi-FI" sz="900" dirty="0"/>
          </a:p>
          <a:p>
            <a:pPr marL="342900" indent="-342900">
              <a:buFontTx/>
              <a:buChar char="-"/>
            </a:pPr>
            <a:endParaRPr lang="fi-FI" sz="900" dirty="0"/>
          </a:p>
          <a:p>
            <a:pPr marL="342900" indent="-342900">
              <a:buFontTx/>
              <a:buChar char="-"/>
            </a:pPr>
            <a:endParaRPr lang="fi-FI" sz="900" dirty="0"/>
          </a:p>
        </p:txBody>
      </p:sp>
    </p:spTree>
    <p:extLst>
      <p:ext uri="{BB962C8B-B14F-4D97-AF65-F5344CB8AC3E}">
        <p14:creationId xmlns:p14="http://schemas.microsoft.com/office/powerpoint/2010/main" val="110621630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isällön paikkamerkki 2">
            <a:extLst>
              <a:ext uri="{FF2B5EF4-FFF2-40B4-BE49-F238E27FC236}">
                <a16:creationId xmlns:a16="http://schemas.microsoft.com/office/drawing/2014/main" id="{32872F66-3568-F846-9F4F-D155CACB1585}"/>
              </a:ext>
            </a:extLst>
          </p:cNvPr>
          <p:cNvSpPr>
            <a:spLocks noGrp="1"/>
          </p:cNvSpPr>
          <p:nvPr>
            <p:ph idx="1"/>
          </p:nvPr>
        </p:nvSpPr>
        <p:spPr>
          <a:xfrm>
            <a:off x="867905" y="1549831"/>
            <a:ext cx="11065789" cy="4868991"/>
          </a:xfrm>
        </p:spPr>
        <p:txBody>
          <a:bodyPr anchor="t">
            <a:normAutofit/>
          </a:bodyPr>
          <a:lstStyle/>
          <a:p>
            <a:pPr marL="0" indent="0" rtl="0" fontAlgn="base">
              <a:buNone/>
            </a:pPr>
            <a:r>
              <a:rPr lang="fi-FI" sz="4000" b="0" i="0" u="none" strike="noStrike" dirty="0">
                <a:solidFill>
                  <a:schemeClr val="tx2"/>
                </a:solidFill>
                <a:effectLst/>
                <a:latin typeface="Calibri" panose="020F0502020204030204" pitchFamily="34" charset="0"/>
              </a:rPr>
              <a:t>”Ei tarvitse katsoa tai kuunnella minkäänlaista flirttailua” </a:t>
            </a:r>
            <a:endParaRPr lang="fi-FI" sz="4000" b="0" i="0" u="none" strike="noStrike" dirty="0">
              <a:solidFill>
                <a:schemeClr val="tx2"/>
              </a:solidFill>
              <a:effectLst/>
              <a:latin typeface="Segoe UI" panose="020B0502040204020203" pitchFamily="34" charset="0"/>
            </a:endParaRPr>
          </a:p>
          <a:p>
            <a:pPr marL="0" indent="0" rtl="0" fontAlgn="base">
              <a:buNone/>
            </a:pPr>
            <a:endParaRPr lang="fi-FI" sz="4000" b="0" i="0" u="none" strike="noStrike" dirty="0">
              <a:solidFill>
                <a:schemeClr val="tx2"/>
              </a:solidFill>
              <a:effectLst/>
              <a:latin typeface="Calibri" panose="020F0502020204030204" pitchFamily="34" charset="0"/>
            </a:endParaRPr>
          </a:p>
          <a:p>
            <a:pPr marL="0" indent="0" rtl="0" fontAlgn="base">
              <a:buNone/>
            </a:pPr>
            <a:r>
              <a:rPr lang="fi-FI" sz="4000" b="0" i="0" u="none" strike="noStrike" dirty="0">
                <a:solidFill>
                  <a:schemeClr val="tx2"/>
                </a:solidFill>
                <a:effectLst/>
                <a:latin typeface="Calibri" panose="020F0502020204030204" pitchFamily="34" charset="0"/>
              </a:rPr>
              <a:t>”Ei ole ulkonäköpaineita” </a:t>
            </a:r>
            <a:endParaRPr lang="fi-FI" sz="4000" b="0" i="0" u="none" strike="noStrike" dirty="0">
              <a:solidFill>
                <a:schemeClr val="tx2"/>
              </a:solidFill>
              <a:effectLst/>
              <a:latin typeface="Segoe UI" panose="020B0502040204020203" pitchFamily="34" charset="0"/>
            </a:endParaRPr>
          </a:p>
          <a:p>
            <a:pPr marL="0" indent="0" rtl="0" fontAlgn="base">
              <a:buNone/>
            </a:pPr>
            <a:endParaRPr lang="fi-FI" sz="4000" b="0" i="0" u="none" strike="noStrike" dirty="0">
              <a:solidFill>
                <a:schemeClr val="tx2"/>
              </a:solidFill>
              <a:effectLst/>
              <a:latin typeface="Calibri" panose="020F0502020204030204" pitchFamily="34" charset="0"/>
            </a:endParaRPr>
          </a:p>
          <a:p>
            <a:pPr marL="0" indent="0" rtl="0" fontAlgn="base">
              <a:buNone/>
            </a:pPr>
            <a:r>
              <a:rPr lang="fi-FI" sz="4000" b="0" i="0" u="none" strike="noStrike" dirty="0">
                <a:solidFill>
                  <a:schemeClr val="tx2"/>
                </a:solidFill>
                <a:effectLst/>
                <a:latin typeface="Calibri" panose="020F0502020204030204" pitchFamily="34" charset="0"/>
              </a:rPr>
              <a:t>”Ei turhia ihastumisia tai muista virityksiä” </a:t>
            </a:r>
            <a:endParaRPr lang="fi-FI" sz="4000" b="0" i="0" u="none" strike="noStrike" dirty="0">
              <a:solidFill>
                <a:schemeClr val="tx2"/>
              </a:solidFill>
              <a:effectLst/>
              <a:latin typeface="Segoe UI" panose="020B0502040204020203" pitchFamily="34" charset="0"/>
            </a:endParaRPr>
          </a:p>
          <a:p>
            <a:endParaRPr lang="fi-FI"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97516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8EC637-3A62-B343-8079-91129E3E067A}"/>
              </a:ext>
            </a:extLst>
          </p:cNvPr>
          <p:cNvSpPr>
            <a:spLocks noGrp="1"/>
          </p:cNvSpPr>
          <p:nvPr>
            <p:ph type="title"/>
          </p:nvPr>
        </p:nvSpPr>
        <p:spPr>
          <a:xfrm>
            <a:off x="-1" y="112972"/>
            <a:ext cx="12188953" cy="367475"/>
          </a:xfrm>
        </p:spPr>
        <p:txBody>
          <a:bodyPr vert="horz" lIns="91440" tIns="45720" rIns="91440" bIns="45720" rtlCol="0" anchor="t">
            <a:noAutofit/>
          </a:bodyPr>
          <a:lstStyle/>
          <a:p>
            <a:pPr>
              <a:lnSpc>
                <a:spcPct val="90000"/>
              </a:lnSpc>
            </a:pPr>
            <a:r>
              <a:rPr lang="en-US" sz="2000" dirty="0" err="1">
                <a:solidFill>
                  <a:schemeClr val="tx2"/>
                </a:solidFill>
              </a:rPr>
              <a:t>Yhteenveto</a:t>
            </a:r>
            <a:r>
              <a:rPr lang="en-US" sz="2000" dirty="0">
                <a:solidFill>
                  <a:schemeClr val="tx2"/>
                </a:solidFill>
              </a:rPr>
              <a:t> </a:t>
            </a:r>
            <a:r>
              <a:rPr kumimoji="0" lang="en-US" altLang="fi-FI" sz="2000" i="0" u="none" strike="noStrike" cap="none" normalizeH="0" baseline="0" dirty="0" err="1">
                <a:ln>
                  <a:noFill/>
                </a:ln>
                <a:solidFill>
                  <a:schemeClr val="tx2"/>
                </a:solidFill>
                <a:effectLst/>
              </a:rPr>
              <a:t>toimintamahdollisuuksista</a:t>
            </a:r>
            <a:r>
              <a:rPr kumimoji="0" lang="en-US" altLang="fi-FI" sz="2000" i="0" u="none" strike="noStrike" cap="none" normalizeH="0" baseline="0" dirty="0">
                <a:ln>
                  <a:noFill/>
                </a:ln>
                <a:solidFill>
                  <a:schemeClr val="tx2"/>
                </a:solidFill>
                <a:effectLst/>
              </a:rPr>
              <a:t>, </a:t>
            </a:r>
            <a:r>
              <a:rPr kumimoji="0" lang="en-US" altLang="fi-FI" sz="2000" i="0" u="none" strike="noStrike" cap="none" normalizeH="0" baseline="0" dirty="0" err="1">
                <a:ln>
                  <a:noFill/>
                </a:ln>
                <a:solidFill>
                  <a:schemeClr val="tx2"/>
                </a:solidFill>
                <a:effectLst/>
              </a:rPr>
              <a:t>naiserityisestä</a:t>
            </a:r>
            <a:r>
              <a:rPr kumimoji="0" lang="en-US" altLang="fi-FI" sz="2000" i="0" u="none" strike="noStrike" cap="none" normalizeH="0" baseline="0" dirty="0">
                <a:ln>
                  <a:noFill/>
                </a:ln>
                <a:solidFill>
                  <a:schemeClr val="tx2"/>
                </a:solidFill>
                <a:effectLst/>
              </a:rPr>
              <a:t> </a:t>
            </a:r>
            <a:r>
              <a:rPr kumimoji="0" lang="en-US" altLang="fi-FI" sz="2000" i="0" u="none" strike="noStrike" cap="none" normalizeH="0" baseline="0" dirty="0" err="1">
                <a:ln>
                  <a:noFill/>
                </a:ln>
                <a:solidFill>
                  <a:schemeClr val="tx2"/>
                </a:solidFill>
                <a:effectLst/>
              </a:rPr>
              <a:t>näkökulmasta</a:t>
            </a:r>
            <a:r>
              <a:rPr kumimoji="0" lang="en-US" altLang="fi-FI" sz="2000" i="0" u="none" strike="noStrike" cap="none" normalizeH="0" baseline="0" dirty="0">
                <a:ln>
                  <a:noFill/>
                </a:ln>
                <a:solidFill>
                  <a:schemeClr val="tx2"/>
                </a:solidFill>
                <a:effectLst/>
              </a:rPr>
              <a:t> ja </a:t>
            </a:r>
            <a:r>
              <a:rPr kumimoji="0" lang="en-US" altLang="fi-FI" sz="2000" i="0" u="none" strike="noStrike" cap="none" normalizeH="0" baseline="0" dirty="0" err="1">
                <a:ln>
                  <a:noFill/>
                </a:ln>
                <a:solidFill>
                  <a:schemeClr val="tx2"/>
                </a:solidFill>
                <a:effectLst/>
              </a:rPr>
              <a:t>keinoista</a:t>
            </a:r>
            <a:r>
              <a:rPr kumimoji="0" lang="en-US" altLang="fi-FI" sz="2000" i="0" u="none" strike="noStrike" cap="none" normalizeH="0" baseline="0" dirty="0">
                <a:ln>
                  <a:noFill/>
                </a:ln>
                <a:solidFill>
                  <a:schemeClr val="tx2"/>
                </a:solidFill>
                <a:effectLst/>
              </a:rPr>
              <a:t> </a:t>
            </a:r>
            <a:r>
              <a:rPr kumimoji="0" lang="en-US" altLang="fi-FI" sz="2000" i="0" u="none" strike="noStrike" cap="none" normalizeH="0" baseline="0" dirty="0" err="1">
                <a:ln>
                  <a:noFill/>
                </a:ln>
                <a:solidFill>
                  <a:schemeClr val="tx2"/>
                </a:solidFill>
                <a:effectLst/>
              </a:rPr>
              <a:t>hyvinvoinnin</a:t>
            </a:r>
            <a:r>
              <a:rPr kumimoji="0" lang="en-US" altLang="fi-FI" sz="2000" i="0" u="none" strike="noStrike" cap="none" normalizeH="0" baseline="0" dirty="0">
                <a:ln>
                  <a:noFill/>
                </a:ln>
                <a:solidFill>
                  <a:schemeClr val="tx2"/>
                </a:solidFill>
                <a:effectLst/>
              </a:rPr>
              <a:t> </a:t>
            </a:r>
            <a:r>
              <a:rPr kumimoji="0" lang="en-US" altLang="fi-FI" sz="2000" i="0" u="none" strike="noStrike" cap="none" normalizeH="0" baseline="0" dirty="0" err="1">
                <a:ln>
                  <a:noFill/>
                </a:ln>
                <a:solidFill>
                  <a:schemeClr val="tx2"/>
                </a:solidFill>
                <a:effectLst/>
              </a:rPr>
              <a:t>edistämiseen</a:t>
            </a:r>
            <a:r>
              <a:rPr kumimoji="0" lang="en-US" altLang="fi-FI" sz="2000" i="0" u="none" strike="noStrike" cap="none" normalizeH="0" baseline="0" dirty="0">
                <a:ln>
                  <a:noFill/>
                </a:ln>
                <a:solidFill>
                  <a:schemeClr val="tx2"/>
                </a:solidFill>
                <a:effectLst/>
              </a:rPr>
              <a:t> </a:t>
            </a:r>
            <a:r>
              <a:rPr kumimoji="0" lang="en-US" altLang="fi-FI" sz="1200" i="0" u="none" strike="noStrike" cap="none" normalizeH="0" baseline="0" dirty="0">
                <a:ln>
                  <a:noFill/>
                </a:ln>
                <a:solidFill>
                  <a:schemeClr val="tx2"/>
                </a:solidFill>
                <a:effectLst/>
              </a:rPr>
              <a:t>(Salovaara 2023b)</a:t>
            </a:r>
            <a:br>
              <a:rPr kumimoji="0" lang="en-US" altLang="fi-FI" sz="1200" i="0" u="none" strike="noStrike" cap="none" normalizeH="0" baseline="0" dirty="0">
                <a:ln>
                  <a:noFill/>
                </a:ln>
                <a:solidFill>
                  <a:schemeClr val="tx2"/>
                </a:solidFill>
                <a:effectLst/>
              </a:rPr>
            </a:br>
            <a:endParaRPr lang="en-US" sz="1200" dirty="0">
              <a:solidFill>
                <a:schemeClr val="tx2"/>
              </a:solidFill>
            </a:endParaRPr>
          </a:p>
        </p:txBody>
      </p:sp>
      <p:graphicFrame>
        <p:nvGraphicFramePr>
          <p:cNvPr id="4" name="Sisällön paikkamerkki 3">
            <a:extLst>
              <a:ext uri="{FF2B5EF4-FFF2-40B4-BE49-F238E27FC236}">
                <a16:creationId xmlns:a16="http://schemas.microsoft.com/office/drawing/2014/main" id="{2164A833-D359-4142-AD32-2E07C88A9FD8}"/>
              </a:ext>
            </a:extLst>
          </p:cNvPr>
          <p:cNvGraphicFramePr>
            <a:graphicFrameLocks noGrp="1"/>
          </p:cNvGraphicFramePr>
          <p:nvPr>
            <p:ph idx="1"/>
            <p:extLst>
              <p:ext uri="{D42A27DB-BD31-4B8C-83A1-F6EECF244321}">
                <p14:modId xmlns:p14="http://schemas.microsoft.com/office/powerpoint/2010/main" val="1118403408"/>
              </p:ext>
            </p:extLst>
          </p:nvPr>
        </p:nvGraphicFramePr>
        <p:xfrm>
          <a:off x="0" y="480447"/>
          <a:ext cx="12188953" cy="6264583"/>
        </p:xfrm>
        <a:graphic>
          <a:graphicData uri="http://schemas.openxmlformats.org/drawingml/2006/table">
            <a:tbl>
              <a:tblPr firstRow="1" firstCol="1" bandRow="1">
                <a:solidFill>
                  <a:srgbClr val="F7F7F7"/>
                </a:solidFill>
                <a:tableStyleId>{5C22544A-7EE6-4342-B048-85BDC9FD1C3A}</a:tableStyleId>
              </a:tblPr>
              <a:tblGrid>
                <a:gridCol w="2178832">
                  <a:extLst>
                    <a:ext uri="{9D8B030D-6E8A-4147-A177-3AD203B41FA5}">
                      <a16:colId xmlns:a16="http://schemas.microsoft.com/office/drawing/2014/main" val="3095038087"/>
                    </a:ext>
                  </a:extLst>
                </a:gridCol>
                <a:gridCol w="3104279">
                  <a:extLst>
                    <a:ext uri="{9D8B030D-6E8A-4147-A177-3AD203B41FA5}">
                      <a16:colId xmlns:a16="http://schemas.microsoft.com/office/drawing/2014/main" val="2724097037"/>
                    </a:ext>
                  </a:extLst>
                </a:gridCol>
                <a:gridCol w="3477292">
                  <a:extLst>
                    <a:ext uri="{9D8B030D-6E8A-4147-A177-3AD203B41FA5}">
                      <a16:colId xmlns:a16="http://schemas.microsoft.com/office/drawing/2014/main" val="624275730"/>
                    </a:ext>
                  </a:extLst>
                </a:gridCol>
                <a:gridCol w="3428550">
                  <a:extLst>
                    <a:ext uri="{9D8B030D-6E8A-4147-A177-3AD203B41FA5}">
                      <a16:colId xmlns:a16="http://schemas.microsoft.com/office/drawing/2014/main" val="744266164"/>
                    </a:ext>
                  </a:extLst>
                </a:gridCol>
              </a:tblGrid>
              <a:tr h="397731">
                <a:tc>
                  <a:txBody>
                    <a:bodyPr/>
                    <a:lstStyle/>
                    <a:p>
                      <a:r>
                        <a:rPr lang="fi-FI" sz="1400" b="1" cap="all" spc="60">
                          <a:solidFill>
                            <a:schemeClr val="tx1"/>
                          </a:solidFill>
                          <a:effectLst/>
                        </a:rPr>
                        <a:t>Tyyppi</a:t>
                      </a:r>
                      <a:endParaRPr lang="fi-FI" sz="14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85" marR="70085" marT="70085" marB="70085" anchor="ctr">
                    <a:lnL w="12700" cmpd="sng">
                      <a:noFill/>
                    </a:lnL>
                    <a:lnR w="12700" cmpd="sng">
                      <a:noFill/>
                    </a:lnR>
                    <a:lnT w="12700" cmpd="sng">
                      <a:noFill/>
                    </a:lnT>
                    <a:lnB w="38100" cmpd="sng">
                      <a:noFill/>
                    </a:lnB>
                    <a:noFill/>
                  </a:tcPr>
                </a:tc>
                <a:tc>
                  <a:txBody>
                    <a:bodyPr/>
                    <a:lstStyle/>
                    <a:p>
                      <a:r>
                        <a:rPr lang="fi-FI" sz="1400" b="1" cap="all" spc="60">
                          <a:solidFill>
                            <a:schemeClr val="tx1"/>
                          </a:solidFill>
                          <a:effectLst/>
                        </a:rPr>
                        <a:t>Toimintamahdollisuus</a:t>
                      </a:r>
                      <a:endParaRPr lang="fi-FI" sz="14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85" marR="70085" marT="70085" marB="70085" anchor="ctr">
                    <a:lnL w="12700" cmpd="sng">
                      <a:noFill/>
                    </a:lnL>
                    <a:lnR w="12700" cmpd="sng">
                      <a:noFill/>
                    </a:lnR>
                    <a:lnT w="12700" cmpd="sng">
                      <a:noFill/>
                    </a:lnT>
                    <a:lnB w="38100" cmpd="sng">
                      <a:noFill/>
                    </a:lnB>
                    <a:noFill/>
                  </a:tcPr>
                </a:tc>
                <a:tc>
                  <a:txBody>
                    <a:bodyPr/>
                    <a:lstStyle/>
                    <a:p>
                      <a:r>
                        <a:rPr lang="fi-FI" sz="1400" b="1" cap="all" spc="60">
                          <a:solidFill>
                            <a:schemeClr val="tx1"/>
                          </a:solidFill>
                          <a:effectLst/>
                        </a:rPr>
                        <a:t>Naiserityinen näkökulma</a:t>
                      </a:r>
                      <a:endParaRPr lang="fi-FI" sz="14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85" marR="70085" marT="70085" marB="70085" anchor="ctr">
                    <a:lnL w="12700" cmpd="sng">
                      <a:noFill/>
                    </a:lnL>
                    <a:lnR w="12700" cmpd="sng">
                      <a:noFill/>
                    </a:lnR>
                    <a:lnT w="12700" cmpd="sng">
                      <a:noFill/>
                    </a:lnT>
                    <a:lnB w="38100" cmpd="sng">
                      <a:noFill/>
                    </a:lnB>
                    <a:noFill/>
                  </a:tcPr>
                </a:tc>
                <a:tc>
                  <a:txBody>
                    <a:bodyPr/>
                    <a:lstStyle/>
                    <a:p>
                      <a:r>
                        <a:rPr lang="fi-FI" sz="1400" b="1" cap="all" spc="60">
                          <a:solidFill>
                            <a:schemeClr val="tx1"/>
                          </a:solidFill>
                          <a:effectLst/>
                        </a:rPr>
                        <a:t>Hyvinvoinnin edistäminen</a:t>
                      </a:r>
                      <a:endParaRPr lang="fi-FI" sz="14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085" marR="70085" marT="70085" marB="70085" anchor="ctr">
                    <a:lnL w="12700" cmpd="sng">
                      <a:noFill/>
                    </a:lnL>
                    <a:lnR w="12700" cmpd="sng">
                      <a:noFill/>
                    </a:lnR>
                    <a:lnT w="12700" cmpd="sng">
                      <a:noFill/>
                    </a:lnT>
                    <a:lnB w="38100" cmpd="sng">
                      <a:noFill/>
                    </a:lnB>
                    <a:noFill/>
                  </a:tcPr>
                </a:tc>
                <a:extLst>
                  <a:ext uri="{0D108BD9-81ED-4DB2-BD59-A6C34878D82A}">
                    <a16:rowId xmlns:a16="http://schemas.microsoft.com/office/drawing/2014/main" val="769484638"/>
                  </a:ext>
                </a:extLst>
              </a:tr>
              <a:tr h="530667">
                <a:tc rowSpan="5">
                  <a:txBody>
                    <a:bodyPr/>
                    <a:lstStyle/>
                    <a:p>
                      <a:r>
                        <a:rPr lang="fi-FI" sz="1400" b="1" cap="none" spc="0" dirty="0">
                          <a:solidFill>
                            <a:schemeClr val="tx1"/>
                          </a:solidFill>
                          <a:effectLst/>
                        </a:rPr>
                        <a:t>I</a:t>
                      </a:r>
                    </a:p>
                    <a:p>
                      <a:r>
                        <a:rPr lang="fi-FI" sz="1400" b="1" cap="none" spc="0" dirty="0">
                          <a:solidFill>
                            <a:schemeClr val="tx1"/>
                          </a:solidFill>
                          <a:effectLst/>
                        </a:rPr>
                        <a:t>Terveys,</a:t>
                      </a:r>
                    </a:p>
                    <a:p>
                      <a:r>
                        <a:rPr lang="fi-FI" sz="1400" b="1" cap="none" spc="0" dirty="0">
                          <a:solidFill>
                            <a:schemeClr val="tx1"/>
                          </a:solidFill>
                          <a:effectLst/>
                        </a:rPr>
                        <a:t>Turva,</a:t>
                      </a:r>
                    </a:p>
                    <a:p>
                      <a:r>
                        <a:rPr lang="fi-FI" sz="1400" b="1" cap="none" spc="0" dirty="0">
                          <a:solidFill>
                            <a:schemeClr val="tx1"/>
                          </a:solidFill>
                          <a:effectLst/>
                        </a:rPr>
                        <a:t>Kunnioitus</a:t>
                      </a:r>
                      <a:endParaRPr lang="fi-FI"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38100" cmpd="sng">
                      <a:noFill/>
                    </a:lnT>
                    <a:lnB w="12700" cmpd="sng">
                      <a:noFill/>
                      <a:prstDash val="solid"/>
                    </a:lnB>
                    <a:solidFill>
                      <a:srgbClr val="F7F7F7"/>
                    </a:solidFill>
                  </a:tcPr>
                </a:tc>
                <a:tc>
                  <a:txBody>
                    <a:bodyPr/>
                    <a:lstStyle/>
                    <a:p>
                      <a:r>
                        <a:rPr lang="fi-FI" sz="1400" cap="none" spc="0">
                          <a:solidFill>
                            <a:schemeClr val="tx1"/>
                          </a:solidFill>
                          <a:effectLst/>
                        </a:rPr>
                        <a:t>Elämä, fyysinen terveys</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38100" cmpd="sng">
                      <a:noFill/>
                    </a:lnT>
                    <a:lnB w="12700" cmpd="sng">
                      <a:noFill/>
                      <a:prstDash val="solid"/>
                    </a:lnB>
                    <a:solidFill>
                      <a:srgbClr val="F7F7F7"/>
                    </a:solidFill>
                  </a:tcPr>
                </a:tc>
                <a:tc>
                  <a:txBody>
                    <a:bodyPr/>
                    <a:lstStyle/>
                    <a:p>
                      <a:r>
                        <a:rPr lang="fi-FI" sz="1400" cap="none" spc="0">
                          <a:solidFill>
                            <a:schemeClr val="tx1"/>
                          </a:solidFill>
                          <a:effectLst/>
                        </a:rPr>
                        <a:t>Päihdekuntoutus, identiteetin rakentuminen</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38100" cmpd="sng">
                      <a:noFill/>
                    </a:lnT>
                    <a:lnB w="12700" cmpd="sng">
                      <a:noFill/>
                      <a:prstDash val="solid"/>
                    </a:lnB>
                    <a:solidFill>
                      <a:srgbClr val="F7F7F7"/>
                    </a:solidFill>
                  </a:tcPr>
                </a:tc>
                <a:tc rowSpan="5">
                  <a:txBody>
                    <a:bodyPr/>
                    <a:lstStyle/>
                    <a:p>
                      <a:pPr algn="ctr"/>
                      <a:r>
                        <a:rPr lang="fi-FI" sz="1400" cap="none" spc="0" dirty="0">
                          <a:solidFill>
                            <a:schemeClr val="tx1"/>
                          </a:solidFill>
                          <a:effectLst/>
                        </a:rPr>
                        <a:t> </a:t>
                      </a:r>
                    </a:p>
                    <a:p>
                      <a:r>
                        <a:rPr lang="fi-FI" sz="1400" b="1" cap="none" spc="0" dirty="0">
                          <a:solidFill>
                            <a:schemeClr val="tx1"/>
                          </a:solidFill>
                          <a:effectLst/>
                        </a:rPr>
                        <a:t>HYVINVOIMINEN</a:t>
                      </a:r>
                    </a:p>
                    <a:p>
                      <a:r>
                        <a:rPr lang="fi-FI" sz="1400" cap="none" spc="0" dirty="0">
                          <a:solidFill>
                            <a:schemeClr val="tx1"/>
                          </a:solidFill>
                          <a:effectLst/>
                        </a:rPr>
                        <a:t>- </a:t>
                      </a:r>
                      <a:r>
                        <a:rPr lang="fi-FI" sz="1400" cap="none" spc="0" dirty="0" err="1">
                          <a:solidFill>
                            <a:schemeClr val="tx1"/>
                          </a:solidFill>
                          <a:effectLst/>
                        </a:rPr>
                        <a:t>Sukupuolistuneen</a:t>
                      </a:r>
                      <a:r>
                        <a:rPr lang="fi-FI" sz="1400" cap="none" spc="0" dirty="0">
                          <a:solidFill>
                            <a:schemeClr val="tx1"/>
                          </a:solidFill>
                          <a:effectLst/>
                        </a:rPr>
                        <a:t> väkivallan tunnistaminen</a:t>
                      </a:r>
                    </a:p>
                    <a:p>
                      <a:r>
                        <a:rPr lang="fi-FI" sz="1400" cap="none" spc="0" dirty="0">
                          <a:solidFill>
                            <a:schemeClr val="tx1"/>
                          </a:solidFill>
                          <a:effectLst/>
                        </a:rPr>
                        <a:t>- Riittävä päihdekuntoutus</a:t>
                      </a:r>
                    </a:p>
                    <a:p>
                      <a:r>
                        <a:rPr lang="fi-FI" sz="1400" cap="none" spc="0" dirty="0">
                          <a:solidFill>
                            <a:schemeClr val="tx1"/>
                          </a:solidFill>
                          <a:effectLst/>
                        </a:rPr>
                        <a:t>- Turvallinen asuinpaikka</a:t>
                      </a:r>
                    </a:p>
                    <a:p>
                      <a:r>
                        <a:rPr lang="fi-FI" sz="1400" cap="none" spc="0" dirty="0">
                          <a:solidFill>
                            <a:schemeClr val="tx1"/>
                          </a:solidFill>
                          <a:effectLst/>
                        </a:rPr>
                        <a:t>- Häpeätyöskentely</a:t>
                      </a:r>
                      <a:endParaRPr lang="fi-FI"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4252700111"/>
                  </a:ext>
                </a:extLst>
              </a:tr>
              <a:tr h="326203">
                <a:tc vMerge="1">
                  <a:txBody>
                    <a:bodyPr/>
                    <a:lstStyle/>
                    <a:p>
                      <a:endParaRPr lang="fi-FI"/>
                    </a:p>
                  </a:txBody>
                  <a:tcPr/>
                </a:tc>
                <a:tc>
                  <a:txBody>
                    <a:bodyPr/>
                    <a:lstStyle/>
                    <a:p>
                      <a:r>
                        <a:rPr lang="fi-FI" sz="1400" cap="none" spc="0">
                          <a:solidFill>
                            <a:schemeClr val="tx1"/>
                          </a:solidFill>
                          <a:effectLst/>
                        </a:rPr>
                        <a:t>Henkinen hyvinvointi</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fi-FI" sz="1400" cap="none" spc="0">
                          <a:solidFill>
                            <a:schemeClr val="tx1"/>
                          </a:solidFill>
                          <a:effectLst/>
                        </a:rPr>
                        <a:t>Traumatietoisuus, häpeä, turvallisuus</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vMerge="1">
                  <a:txBody>
                    <a:bodyPr/>
                    <a:lstStyle/>
                    <a:p>
                      <a:endParaRPr lang="fi-FI"/>
                    </a:p>
                  </a:txBody>
                  <a:tcPr/>
                </a:tc>
                <a:extLst>
                  <a:ext uri="{0D108BD9-81ED-4DB2-BD59-A6C34878D82A}">
                    <a16:rowId xmlns:a16="http://schemas.microsoft.com/office/drawing/2014/main" val="3041414614"/>
                  </a:ext>
                </a:extLst>
              </a:tr>
              <a:tr h="566239">
                <a:tc vMerge="1">
                  <a:txBody>
                    <a:bodyPr/>
                    <a:lstStyle/>
                    <a:p>
                      <a:endParaRPr lang="fi-FI"/>
                    </a:p>
                  </a:txBody>
                  <a:tcPr/>
                </a:tc>
                <a:tc>
                  <a:txBody>
                    <a:bodyPr/>
                    <a:lstStyle/>
                    <a:p>
                      <a:r>
                        <a:rPr lang="fi-FI" sz="1400" cap="none" spc="0" dirty="0">
                          <a:solidFill>
                            <a:schemeClr val="tx1"/>
                          </a:solidFill>
                          <a:effectLst/>
                        </a:rPr>
                        <a:t>Ruumiillinen koskemattomuus ja turvallisuus</a:t>
                      </a:r>
                      <a:endParaRPr lang="fi-FI"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r>
                        <a:rPr lang="fi-FI" sz="1400" cap="none" spc="0">
                          <a:solidFill>
                            <a:schemeClr val="tx1"/>
                          </a:solidFill>
                          <a:effectLst/>
                        </a:rPr>
                        <a:t>Väkivaltatyöskentely, luottamuksen rakentuminen, turva</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rgbClr val="F7F7F7"/>
                    </a:solidFill>
                  </a:tcPr>
                </a:tc>
                <a:tc vMerge="1">
                  <a:txBody>
                    <a:bodyPr/>
                    <a:lstStyle/>
                    <a:p>
                      <a:endParaRPr lang="fi-FI"/>
                    </a:p>
                  </a:txBody>
                  <a:tcPr/>
                </a:tc>
                <a:extLst>
                  <a:ext uri="{0D108BD9-81ED-4DB2-BD59-A6C34878D82A}">
                    <a16:rowId xmlns:a16="http://schemas.microsoft.com/office/drawing/2014/main" val="3459359569"/>
                  </a:ext>
                </a:extLst>
              </a:tr>
              <a:tr h="566239">
                <a:tc vMerge="1">
                  <a:txBody>
                    <a:bodyPr/>
                    <a:lstStyle/>
                    <a:p>
                      <a:endParaRPr lang="fi-FI"/>
                    </a:p>
                  </a:txBody>
                  <a:tcPr/>
                </a:tc>
                <a:tc>
                  <a:txBody>
                    <a:bodyPr/>
                    <a:lstStyle/>
                    <a:p>
                      <a:r>
                        <a:rPr lang="fi-FI" sz="1400" cap="none" spc="0">
                          <a:solidFill>
                            <a:schemeClr val="tx1"/>
                          </a:solidFill>
                          <a:effectLst/>
                        </a:rPr>
                        <a:t>Suoja ja asuinympäristö</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fi-FI" sz="1400" cap="none" spc="0">
                          <a:solidFill>
                            <a:schemeClr val="tx1"/>
                          </a:solidFill>
                          <a:effectLst/>
                        </a:rPr>
                        <a:t>Turvallinen koti, asunnottomuuden haavoittavuus</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vMerge="1">
                  <a:txBody>
                    <a:bodyPr/>
                    <a:lstStyle/>
                    <a:p>
                      <a:endParaRPr lang="fi-FI"/>
                    </a:p>
                  </a:txBody>
                  <a:tcPr/>
                </a:tc>
                <a:extLst>
                  <a:ext uri="{0D108BD9-81ED-4DB2-BD59-A6C34878D82A}">
                    <a16:rowId xmlns:a16="http://schemas.microsoft.com/office/drawing/2014/main" val="3712189711"/>
                  </a:ext>
                </a:extLst>
              </a:tr>
              <a:tr h="566239">
                <a:tc vMerge="1">
                  <a:txBody>
                    <a:bodyPr/>
                    <a:lstStyle/>
                    <a:p>
                      <a:endParaRPr lang="fi-FI"/>
                    </a:p>
                  </a:txBody>
                  <a:tcPr/>
                </a:tc>
                <a:tc>
                  <a:txBody>
                    <a:bodyPr/>
                    <a:lstStyle/>
                    <a:p>
                      <a:r>
                        <a:rPr lang="fi-FI" sz="1400" cap="none" spc="0">
                          <a:solidFill>
                            <a:schemeClr val="tx1"/>
                          </a:solidFill>
                          <a:effectLst/>
                        </a:rPr>
                        <a:t>Kunnioittaminen ja arvokas kohtelu</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r>
                        <a:rPr lang="fi-FI" sz="1400" cap="none" spc="0">
                          <a:solidFill>
                            <a:schemeClr val="tx1"/>
                          </a:solidFill>
                          <a:effectLst/>
                        </a:rPr>
                        <a:t>Vertaistuki, viranomaiset, vapautumisen valmistelu</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rgbClr val="F7F7F7"/>
                    </a:solidFill>
                  </a:tcPr>
                </a:tc>
                <a:tc vMerge="1">
                  <a:txBody>
                    <a:bodyPr/>
                    <a:lstStyle/>
                    <a:p>
                      <a:endParaRPr lang="fi-FI"/>
                    </a:p>
                  </a:txBody>
                  <a:tcPr/>
                </a:tc>
                <a:extLst>
                  <a:ext uri="{0D108BD9-81ED-4DB2-BD59-A6C34878D82A}">
                    <a16:rowId xmlns:a16="http://schemas.microsoft.com/office/drawing/2014/main" val="401320936"/>
                  </a:ext>
                </a:extLst>
              </a:tr>
              <a:tr h="326203">
                <a:tc rowSpan="4">
                  <a:txBody>
                    <a:bodyPr/>
                    <a:lstStyle/>
                    <a:p>
                      <a:r>
                        <a:rPr lang="fi-FI" sz="1400" b="1" cap="none" spc="0">
                          <a:solidFill>
                            <a:schemeClr val="tx1"/>
                          </a:solidFill>
                          <a:effectLst/>
                        </a:rPr>
                        <a:t>II</a:t>
                      </a:r>
                    </a:p>
                    <a:p>
                      <a:r>
                        <a:rPr lang="fi-FI" sz="1400" b="1" cap="none" spc="0">
                          <a:solidFill>
                            <a:schemeClr val="tx1"/>
                          </a:solidFill>
                          <a:effectLst/>
                        </a:rPr>
                        <a:t>Tieto ja toiminta</a:t>
                      </a:r>
                      <a:endParaRPr lang="fi-FI"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fi-FI" sz="1400" cap="none" spc="0">
                          <a:solidFill>
                            <a:schemeClr val="tx1"/>
                          </a:solidFill>
                          <a:effectLst/>
                        </a:rPr>
                        <a:t>Koulutus ja tiedostaminen</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fi-FI" sz="1400" cap="none" spc="0">
                          <a:solidFill>
                            <a:schemeClr val="tx1"/>
                          </a:solidFill>
                          <a:effectLst/>
                        </a:rPr>
                        <a:t>Digitaidot, talouslukutaito</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rowSpan="4">
                  <a:txBody>
                    <a:bodyPr/>
                    <a:lstStyle/>
                    <a:p>
                      <a:r>
                        <a:rPr lang="fi-FI" sz="1400" b="1" cap="none" spc="0" dirty="0">
                          <a:solidFill>
                            <a:schemeClr val="tx1"/>
                          </a:solidFill>
                          <a:effectLst/>
                        </a:rPr>
                        <a:t>OSAAMINEN</a:t>
                      </a:r>
                    </a:p>
                    <a:p>
                      <a:r>
                        <a:rPr lang="fi-FI" sz="1400" cap="none" spc="0" dirty="0">
                          <a:solidFill>
                            <a:schemeClr val="tx1"/>
                          </a:solidFill>
                          <a:effectLst/>
                        </a:rPr>
                        <a:t>- Digitaalinen toimijuus</a:t>
                      </a:r>
                    </a:p>
                    <a:p>
                      <a:r>
                        <a:rPr lang="fi-FI" sz="1400" cap="none" spc="0" dirty="0">
                          <a:solidFill>
                            <a:schemeClr val="tx1"/>
                          </a:solidFill>
                          <a:effectLst/>
                        </a:rPr>
                        <a:t>- Tasapuoliset taidot ja mahdollisuudet</a:t>
                      </a:r>
                      <a:endParaRPr lang="fi-FI"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694992244"/>
                  </a:ext>
                </a:extLst>
              </a:tr>
              <a:tr h="326203">
                <a:tc vMerge="1">
                  <a:txBody>
                    <a:bodyPr/>
                    <a:lstStyle/>
                    <a:p>
                      <a:endParaRPr lang="fi-FI"/>
                    </a:p>
                  </a:txBody>
                  <a:tcPr/>
                </a:tc>
                <a:tc>
                  <a:txBody>
                    <a:bodyPr/>
                    <a:lstStyle/>
                    <a:p>
                      <a:r>
                        <a:rPr lang="fi-FI" sz="1400" cap="none" spc="0">
                          <a:solidFill>
                            <a:schemeClr val="tx1"/>
                          </a:solidFill>
                          <a:effectLst/>
                        </a:rPr>
                        <a:t>Liikkuminen</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r>
                        <a:rPr lang="fi-FI" sz="1400" cap="none" spc="0">
                          <a:solidFill>
                            <a:schemeClr val="tx1"/>
                          </a:solidFill>
                          <a:effectLst/>
                        </a:rPr>
                        <a:t>Asuinpaikan valinta</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rgbClr val="F7F7F7"/>
                    </a:solidFill>
                  </a:tcPr>
                </a:tc>
                <a:tc vMerge="1">
                  <a:txBody>
                    <a:bodyPr/>
                    <a:lstStyle/>
                    <a:p>
                      <a:endParaRPr lang="fi-FI"/>
                    </a:p>
                  </a:txBody>
                  <a:tcPr/>
                </a:tc>
                <a:extLst>
                  <a:ext uri="{0D108BD9-81ED-4DB2-BD59-A6C34878D82A}">
                    <a16:rowId xmlns:a16="http://schemas.microsoft.com/office/drawing/2014/main" val="2541146301"/>
                  </a:ext>
                </a:extLst>
              </a:tr>
              <a:tr h="326203">
                <a:tc vMerge="1">
                  <a:txBody>
                    <a:bodyPr/>
                    <a:lstStyle/>
                    <a:p>
                      <a:endParaRPr lang="fi-FI"/>
                    </a:p>
                  </a:txBody>
                  <a:tcPr/>
                </a:tc>
                <a:tc>
                  <a:txBody>
                    <a:bodyPr/>
                    <a:lstStyle/>
                    <a:p>
                      <a:r>
                        <a:rPr lang="fi-FI" sz="1400" cap="none" spc="0">
                          <a:solidFill>
                            <a:schemeClr val="tx1"/>
                          </a:solidFill>
                          <a:effectLst/>
                        </a:rPr>
                        <a:t>Vapaa-aika</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fi-FI" sz="1400" cap="none" spc="0">
                          <a:solidFill>
                            <a:schemeClr val="tx1"/>
                          </a:solidFill>
                          <a:effectLst/>
                        </a:rPr>
                        <a:t>Mielekäs elämä</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vMerge="1">
                  <a:txBody>
                    <a:bodyPr/>
                    <a:lstStyle/>
                    <a:p>
                      <a:endParaRPr lang="fi-FI"/>
                    </a:p>
                  </a:txBody>
                  <a:tcPr/>
                </a:tc>
                <a:extLst>
                  <a:ext uri="{0D108BD9-81ED-4DB2-BD59-A6C34878D82A}">
                    <a16:rowId xmlns:a16="http://schemas.microsoft.com/office/drawing/2014/main" val="1369573101"/>
                  </a:ext>
                </a:extLst>
              </a:tr>
              <a:tr h="326203">
                <a:tc vMerge="1">
                  <a:txBody>
                    <a:bodyPr/>
                    <a:lstStyle/>
                    <a:p>
                      <a:endParaRPr lang="fi-FI"/>
                    </a:p>
                  </a:txBody>
                  <a:tcPr/>
                </a:tc>
                <a:tc>
                  <a:txBody>
                    <a:bodyPr/>
                    <a:lstStyle/>
                    <a:p>
                      <a:r>
                        <a:rPr lang="fi-FI" sz="1400" cap="none" spc="0">
                          <a:solidFill>
                            <a:schemeClr val="tx1"/>
                          </a:solidFill>
                          <a:effectLst/>
                        </a:rPr>
                        <a:t>Ajankäytön hallinta</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r>
                        <a:rPr lang="fi-FI" sz="1400" cap="none" spc="0">
                          <a:solidFill>
                            <a:schemeClr val="tx1"/>
                          </a:solidFill>
                          <a:effectLst/>
                        </a:rPr>
                        <a:t>Hyvitys, rajaaminen</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rgbClr val="F7F7F7"/>
                    </a:solidFill>
                  </a:tcPr>
                </a:tc>
                <a:tc vMerge="1">
                  <a:txBody>
                    <a:bodyPr/>
                    <a:lstStyle/>
                    <a:p>
                      <a:endParaRPr lang="fi-FI"/>
                    </a:p>
                  </a:txBody>
                  <a:tcPr/>
                </a:tc>
                <a:extLst>
                  <a:ext uri="{0D108BD9-81ED-4DB2-BD59-A6C34878D82A}">
                    <a16:rowId xmlns:a16="http://schemas.microsoft.com/office/drawing/2014/main" val="595448152"/>
                  </a:ext>
                </a:extLst>
              </a:tr>
              <a:tr h="755623">
                <a:tc rowSpan="4">
                  <a:txBody>
                    <a:bodyPr/>
                    <a:lstStyle/>
                    <a:p>
                      <a:r>
                        <a:rPr lang="fi-FI" sz="1400" b="1" cap="none" spc="0" dirty="0">
                          <a:solidFill>
                            <a:schemeClr val="tx1"/>
                          </a:solidFill>
                          <a:effectLst/>
                        </a:rPr>
                        <a:t>III</a:t>
                      </a:r>
                    </a:p>
                    <a:p>
                      <a:r>
                        <a:rPr lang="fi-FI" sz="1400" b="1" cap="none" spc="0" dirty="0">
                          <a:solidFill>
                            <a:schemeClr val="tx1"/>
                          </a:solidFill>
                          <a:effectLst/>
                        </a:rPr>
                        <a:t>Sosiaalisuus ja itsensä toteuttaminen</a:t>
                      </a:r>
                      <a:endParaRPr lang="fi-FI"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fi-FI" sz="1400" cap="none" spc="0">
                          <a:solidFill>
                            <a:schemeClr val="tx1"/>
                          </a:solidFill>
                          <a:effectLst/>
                        </a:rPr>
                        <a:t>Sosiaaliset suhteet</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fi-FI" sz="1400" cap="none" spc="0">
                          <a:solidFill>
                            <a:schemeClr val="tx1"/>
                          </a:solidFill>
                          <a:effectLst/>
                        </a:rPr>
                        <a:t>Tunnistaa tukevat &amp; vaurioittavat, väkivallasta irtaantuminen, riittävä suhde lapsiin</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rowSpan="4">
                  <a:txBody>
                    <a:bodyPr/>
                    <a:lstStyle/>
                    <a:p>
                      <a:pPr algn="ctr"/>
                      <a:r>
                        <a:rPr lang="fi-FI" sz="1400" cap="none" spc="0" dirty="0">
                          <a:solidFill>
                            <a:schemeClr val="tx1"/>
                          </a:solidFill>
                          <a:effectLst/>
                        </a:rPr>
                        <a:t> </a:t>
                      </a:r>
                    </a:p>
                    <a:p>
                      <a:r>
                        <a:rPr lang="fi-FI" sz="1400" b="1" cap="none" spc="0" dirty="0">
                          <a:solidFill>
                            <a:schemeClr val="tx1"/>
                          </a:solidFill>
                          <a:effectLst/>
                        </a:rPr>
                        <a:t>KUULUMINEN</a:t>
                      </a:r>
                    </a:p>
                    <a:p>
                      <a:r>
                        <a:rPr lang="fi-FI" sz="1400" cap="none" spc="0" dirty="0">
                          <a:solidFill>
                            <a:schemeClr val="tx1"/>
                          </a:solidFill>
                          <a:effectLst/>
                        </a:rPr>
                        <a:t>- Turvalliset sosiaaliset suhteet</a:t>
                      </a:r>
                    </a:p>
                    <a:p>
                      <a:r>
                        <a:rPr lang="fi-FI" sz="1400" cap="none" spc="0" dirty="0">
                          <a:solidFill>
                            <a:schemeClr val="tx1"/>
                          </a:solidFill>
                          <a:effectLst/>
                        </a:rPr>
                        <a:t>- Mielekäs tekeminen ja onnistumisen kokemukset</a:t>
                      </a:r>
                    </a:p>
                    <a:p>
                      <a:r>
                        <a:rPr lang="fi-FI" sz="1400" cap="none" spc="0" dirty="0">
                          <a:solidFill>
                            <a:schemeClr val="tx1"/>
                          </a:solidFill>
                          <a:effectLst/>
                        </a:rPr>
                        <a:t>- Luottamukselliset suhteet viranomaisiin, vertaistukeen ja läheisiin </a:t>
                      </a:r>
                    </a:p>
                    <a:p>
                      <a:r>
                        <a:rPr lang="fi-FI" sz="1400" cap="none" spc="0" dirty="0">
                          <a:solidFill>
                            <a:schemeClr val="tx1"/>
                          </a:solidFill>
                          <a:effectLst/>
                        </a:rPr>
                        <a:t> </a:t>
                      </a:r>
                      <a:endParaRPr lang="fi-FI"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2915572658"/>
                  </a:ext>
                </a:extLst>
              </a:tr>
              <a:tr h="326203">
                <a:tc vMerge="1">
                  <a:txBody>
                    <a:bodyPr/>
                    <a:lstStyle/>
                    <a:p>
                      <a:endParaRPr lang="fi-FI"/>
                    </a:p>
                  </a:txBody>
                  <a:tcPr/>
                </a:tc>
                <a:tc>
                  <a:txBody>
                    <a:bodyPr/>
                    <a:lstStyle/>
                    <a:p>
                      <a:r>
                        <a:rPr lang="fi-FI" sz="1400" cap="none" spc="0">
                          <a:solidFill>
                            <a:schemeClr val="tx1"/>
                          </a:solidFill>
                          <a:effectLst/>
                        </a:rPr>
                        <a:t>Poliittinen voimaantuminen</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r>
                        <a:rPr lang="fi-FI" sz="1400" cap="none" spc="0">
                          <a:solidFill>
                            <a:schemeClr val="tx1"/>
                          </a:solidFill>
                          <a:effectLst/>
                        </a:rPr>
                        <a:t>Vertaistuki, kokemusasiantuntijuus</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rgbClr val="F7F7F7"/>
                    </a:solidFill>
                  </a:tcPr>
                </a:tc>
                <a:tc vMerge="1">
                  <a:txBody>
                    <a:bodyPr/>
                    <a:lstStyle/>
                    <a:p>
                      <a:endParaRPr lang="fi-FI"/>
                    </a:p>
                  </a:txBody>
                  <a:tcPr/>
                </a:tc>
                <a:extLst>
                  <a:ext uri="{0D108BD9-81ED-4DB2-BD59-A6C34878D82A}">
                    <a16:rowId xmlns:a16="http://schemas.microsoft.com/office/drawing/2014/main" val="2006121681"/>
                  </a:ext>
                </a:extLst>
              </a:tr>
              <a:tr h="326203">
                <a:tc vMerge="1">
                  <a:txBody>
                    <a:bodyPr/>
                    <a:lstStyle/>
                    <a:p>
                      <a:endParaRPr lang="fi-FI"/>
                    </a:p>
                  </a:txBody>
                  <a:tcPr/>
                </a:tc>
                <a:tc>
                  <a:txBody>
                    <a:bodyPr/>
                    <a:lstStyle/>
                    <a:p>
                      <a:r>
                        <a:rPr lang="fi-FI" sz="1400" cap="none" spc="0">
                          <a:solidFill>
                            <a:schemeClr val="tx1"/>
                          </a:solidFill>
                          <a:effectLst/>
                        </a:rPr>
                        <a:t>Kotityö ja hoiva</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fi-FI" sz="1400" cap="none" spc="0">
                          <a:solidFill>
                            <a:schemeClr val="tx1"/>
                          </a:solidFill>
                          <a:effectLst/>
                        </a:rPr>
                        <a:t>Äitien hoivavastuun laajentaminen </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vMerge="1">
                  <a:txBody>
                    <a:bodyPr/>
                    <a:lstStyle/>
                    <a:p>
                      <a:endParaRPr lang="fi-FI"/>
                    </a:p>
                  </a:txBody>
                  <a:tcPr/>
                </a:tc>
                <a:extLst>
                  <a:ext uri="{0D108BD9-81ED-4DB2-BD59-A6C34878D82A}">
                    <a16:rowId xmlns:a16="http://schemas.microsoft.com/office/drawing/2014/main" val="4168089680"/>
                  </a:ext>
                </a:extLst>
              </a:tr>
              <a:tr h="598424">
                <a:tc vMerge="1">
                  <a:txBody>
                    <a:bodyPr/>
                    <a:lstStyle/>
                    <a:p>
                      <a:endParaRPr lang="fi-FI"/>
                    </a:p>
                  </a:txBody>
                  <a:tcPr/>
                </a:tc>
                <a:tc>
                  <a:txBody>
                    <a:bodyPr/>
                    <a:lstStyle/>
                    <a:p>
                      <a:r>
                        <a:rPr lang="fi-FI" sz="1400" cap="none" spc="0">
                          <a:solidFill>
                            <a:schemeClr val="tx1"/>
                          </a:solidFill>
                          <a:effectLst/>
                        </a:rPr>
                        <a:t>Palkkatyö ja opiskelu</a:t>
                      </a:r>
                      <a:endParaRPr lang="fi-FI"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r>
                        <a:rPr lang="fi-FI" sz="1400" cap="none" spc="0" dirty="0" err="1">
                          <a:solidFill>
                            <a:schemeClr val="tx1"/>
                          </a:solidFill>
                          <a:effectLst/>
                        </a:rPr>
                        <a:t>Sukupuolistuneet</a:t>
                      </a:r>
                      <a:r>
                        <a:rPr lang="fi-FI" sz="1400" cap="none" spc="0" dirty="0">
                          <a:solidFill>
                            <a:schemeClr val="tx1"/>
                          </a:solidFill>
                          <a:effectLst/>
                        </a:rPr>
                        <a:t> työmahdollisuudet, taloussosiaalityö, digitaalinen toimijuus</a:t>
                      </a:r>
                      <a:endParaRPr lang="fi-FI"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781" marR="29868" marT="29868" marB="46723">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vMerge="1">
                  <a:txBody>
                    <a:bodyPr/>
                    <a:lstStyle/>
                    <a:p>
                      <a:endParaRPr lang="fi-FI"/>
                    </a:p>
                  </a:txBody>
                  <a:tcPr/>
                </a:tc>
                <a:extLst>
                  <a:ext uri="{0D108BD9-81ED-4DB2-BD59-A6C34878D82A}">
                    <a16:rowId xmlns:a16="http://schemas.microsoft.com/office/drawing/2014/main" val="3367608483"/>
                  </a:ext>
                </a:extLst>
              </a:tr>
            </a:tbl>
          </a:graphicData>
        </a:graphic>
      </p:graphicFrame>
    </p:spTree>
    <p:extLst>
      <p:ext uri="{BB962C8B-B14F-4D97-AF65-F5344CB8AC3E}">
        <p14:creationId xmlns:p14="http://schemas.microsoft.com/office/powerpoint/2010/main" val="360164905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D36EC27-C3E2-2540-91A7-83BB7B8B0C27}"/>
              </a:ext>
            </a:extLst>
          </p:cNvPr>
          <p:cNvSpPr>
            <a:spLocks noGrp="1"/>
          </p:cNvSpPr>
          <p:nvPr>
            <p:ph type="title"/>
          </p:nvPr>
        </p:nvSpPr>
        <p:spPr>
          <a:xfrm>
            <a:off x="517870" y="978408"/>
            <a:ext cx="5021182" cy="4870451"/>
          </a:xfrm>
        </p:spPr>
        <p:txBody>
          <a:bodyPr/>
          <a:lstStyle/>
          <a:p>
            <a:r>
              <a:rPr lang="fi-FI" sz="5400" dirty="0"/>
              <a:t>Kiitos!</a:t>
            </a:r>
            <a:br>
              <a:rPr lang="fi-FI" sz="5400" dirty="0"/>
            </a:br>
            <a:br>
              <a:rPr lang="fi-FI" dirty="0"/>
            </a:br>
            <a:endParaRPr lang="fi-FI" sz="2800" dirty="0"/>
          </a:p>
        </p:txBody>
      </p:sp>
      <p:pic>
        <p:nvPicPr>
          <p:cNvPr id="7" name="Sisällön paikkamerkki 6" descr="Kuva, joka sisältää kohteen teksti, seinä, sisä, likainen&#10;&#10;Kuvaus luotu automaattisesti">
            <a:extLst>
              <a:ext uri="{FF2B5EF4-FFF2-40B4-BE49-F238E27FC236}">
                <a16:creationId xmlns:a16="http://schemas.microsoft.com/office/drawing/2014/main" id="{878B6876-17E4-DC4B-A260-18B97A0149EA}"/>
              </a:ext>
            </a:extLst>
          </p:cNvPr>
          <p:cNvPicPr>
            <a:picLocks noGrp="1" noChangeAspect="1"/>
          </p:cNvPicPr>
          <p:nvPr>
            <p:ph idx="1"/>
          </p:nvPr>
        </p:nvPicPr>
        <p:blipFill>
          <a:blip r:embed="rId2"/>
          <a:stretch>
            <a:fillRect/>
          </a:stretch>
        </p:blipFill>
        <p:spPr>
          <a:xfrm rot="5400000">
            <a:off x="6738938" y="1579563"/>
            <a:ext cx="4870450" cy="3652837"/>
          </a:xfrm>
        </p:spPr>
      </p:pic>
    </p:spTree>
    <p:extLst>
      <p:ext uri="{BB962C8B-B14F-4D97-AF65-F5344CB8AC3E}">
        <p14:creationId xmlns:p14="http://schemas.microsoft.com/office/powerpoint/2010/main" val="2402958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F6663E-640E-CC47-B56D-C372D8DBCBD4}"/>
              </a:ext>
            </a:extLst>
          </p:cNvPr>
          <p:cNvSpPr>
            <a:spLocks noGrp="1"/>
          </p:cNvSpPr>
          <p:nvPr>
            <p:ph type="title"/>
          </p:nvPr>
        </p:nvSpPr>
        <p:spPr>
          <a:xfrm>
            <a:off x="0" y="0"/>
            <a:ext cx="10515600" cy="468193"/>
          </a:xfrm>
        </p:spPr>
        <p:txBody>
          <a:bodyPr>
            <a:normAutofit fontScale="90000"/>
          </a:bodyPr>
          <a:lstStyle/>
          <a:p>
            <a:r>
              <a:rPr lang="fi-FI" sz="2800" dirty="0"/>
              <a:t>Lähteet</a:t>
            </a:r>
          </a:p>
        </p:txBody>
      </p:sp>
      <p:sp>
        <p:nvSpPr>
          <p:cNvPr id="3" name="Sisällön paikkamerkki 2">
            <a:extLst>
              <a:ext uri="{FF2B5EF4-FFF2-40B4-BE49-F238E27FC236}">
                <a16:creationId xmlns:a16="http://schemas.microsoft.com/office/drawing/2014/main" id="{32C1A807-0377-F848-9BB0-1FE7BFEDBA23}"/>
              </a:ext>
            </a:extLst>
          </p:cNvPr>
          <p:cNvSpPr>
            <a:spLocks noGrp="1"/>
          </p:cNvSpPr>
          <p:nvPr>
            <p:ph idx="1"/>
          </p:nvPr>
        </p:nvSpPr>
        <p:spPr>
          <a:xfrm>
            <a:off x="1" y="468194"/>
            <a:ext cx="12192000" cy="6389806"/>
          </a:xfrm>
        </p:spPr>
        <p:txBody>
          <a:bodyPr>
            <a:normAutofit fontScale="85000" lnSpcReduction="20000"/>
          </a:bodyPr>
          <a:lstStyle/>
          <a:p>
            <a:pPr marL="0" indent="0">
              <a:lnSpc>
                <a:spcPct val="100000"/>
              </a:lnSpc>
              <a:spcBef>
                <a:spcPts val="0"/>
              </a:spcBef>
              <a:buNone/>
            </a:pPr>
            <a:r>
              <a:rPr lang="fi-FI" sz="2200" dirty="0" err="1">
                <a:latin typeface="Times New Roman" panose="02020603050405020304" pitchFamily="18" charset="0"/>
                <a:cs typeface="Times New Roman" panose="02020603050405020304" pitchFamily="18" charset="0"/>
              </a:rPr>
              <a:t>Gomm</a:t>
            </a:r>
            <a:r>
              <a:rPr lang="fi-FI" sz="2200" dirty="0">
                <a:latin typeface="Times New Roman" panose="02020603050405020304" pitchFamily="18" charset="0"/>
                <a:cs typeface="Times New Roman" panose="02020603050405020304" pitchFamily="18" charset="0"/>
              </a:rPr>
              <a:t>, R.M. 2016 </a:t>
            </a:r>
            <a:r>
              <a:rPr lang="fi-FI" sz="2200" dirty="0" err="1">
                <a:latin typeface="Times New Roman" panose="02020603050405020304" pitchFamily="18" charset="0"/>
                <a:cs typeface="Times New Roman" panose="02020603050405020304" pitchFamily="18" charset="0"/>
              </a:rPr>
              <a:t>Women</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making</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meaning</a:t>
            </a:r>
            <a:r>
              <a:rPr lang="fi-FI" sz="2200" dirty="0">
                <a:latin typeface="Times New Roman" panose="02020603050405020304" pitchFamily="18" charset="0"/>
                <a:cs typeface="Times New Roman" panose="02020603050405020304" pitchFamily="18" charset="0"/>
              </a:rPr>
              <a:t> of </a:t>
            </a:r>
            <a:r>
              <a:rPr lang="fi-FI" sz="2200" dirty="0" err="1">
                <a:latin typeface="Times New Roman" panose="02020603050405020304" pitchFamily="18" charset="0"/>
                <a:cs typeface="Times New Roman" panose="02020603050405020304" pitchFamily="18" charset="0"/>
              </a:rPr>
              <a:t>their</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desistance</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from</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offering</a:t>
            </a:r>
            <a:r>
              <a:rPr lang="fi-FI" sz="2200" dirty="0">
                <a:latin typeface="Times New Roman" panose="02020603050405020304" pitchFamily="18" charset="0"/>
                <a:cs typeface="Times New Roman" panose="02020603050405020304" pitchFamily="18" charset="0"/>
              </a:rPr>
              <a:t>: an </a:t>
            </a:r>
            <a:r>
              <a:rPr lang="fi-FI" sz="2200" dirty="0" err="1">
                <a:latin typeface="Times New Roman" panose="02020603050405020304" pitchFamily="18" charset="0"/>
                <a:cs typeface="Times New Roman" panose="02020603050405020304" pitchFamily="18" charset="0"/>
              </a:rPr>
              <a:t>interpretative</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phenomenological</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analysis</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Durham</a:t>
            </a:r>
            <a:r>
              <a:rPr lang="fi-FI" sz="2200" dirty="0">
                <a:latin typeface="Times New Roman" panose="02020603050405020304" pitchFamily="18" charset="0"/>
                <a:cs typeface="Times New Roman" panose="02020603050405020304" pitchFamily="18" charset="0"/>
              </a:rPr>
              <a:t> </a:t>
            </a:r>
            <a:r>
              <a:rPr lang="fi-FI" sz="2200" dirty="0" err="1">
                <a:latin typeface="Times New Roman" panose="02020603050405020304" pitchFamily="18" charset="0"/>
                <a:cs typeface="Times New Roman" panose="02020603050405020304" pitchFamily="18" charset="0"/>
              </a:rPr>
              <a:t>University</a:t>
            </a:r>
            <a:r>
              <a:rPr lang="fi-FI" sz="2200" dirty="0">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Hautala, S. 2022</a:t>
            </a:r>
            <a:r>
              <a:rPr lang="fi-FI" sz="2200" dirty="0">
                <a:latin typeface="Times New Roman" panose="02020603050405020304" pitchFamily="18" charset="0"/>
                <a:ea typeface="Calibri" panose="020F0502020204030204" pitchFamily="34" charset="0"/>
                <a:cs typeface="Times New Roman" panose="02020603050405020304" pitchFamily="18" charset="0"/>
              </a:rPr>
              <a:t>. </a:t>
            </a:r>
            <a:r>
              <a:rPr lang="fi-FI" sz="2200" dirty="0">
                <a:effectLst/>
                <a:latin typeface="Times New Roman" panose="02020603050405020304" pitchFamily="18" charset="0"/>
                <a:ea typeface="Times New Roman" panose="02020603050405020304" pitchFamily="18" charset="0"/>
                <a:cs typeface="Times New Roman" panose="02020603050405020304" pitchFamily="18" charset="0"/>
              </a:rPr>
              <a:t>Kertomuksia huumeiden ongelmakäytön haavoittavista perhesuhteista. </a:t>
            </a:r>
            <a:r>
              <a:rPr lang="fi-FI"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Teoksessa Järvinen-</a:t>
            </a:r>
            <a:r>
              <a:rPr lang="fi-FI"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Tassopoulos</a:t>
            </a:r>
            <a:r>
              <a:rPr lang="fi-FI"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J. &amp; Pirskanen, H (toim.) Riippuvuus perheessä. Gaudeamus, 168–196.</a:t>
            </a:r>
            <a:endParaRPr lang="fi-FI" sz="2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Hautala, </a:t>
            </a:r>
            <a:r>
              <a:rPr lang="fi-FI" sz="2200" dirty="0">
                <a:latin typeface="Times New Roman" panose="02020603050405020304" pitchFamily="18" charset="0"/>
                <a:ea typeface="Calibri" panose="020F0502020204030204" pitchFamily="34" charset="0"/>
                <a:cs typeface="Times New Roman" panose="02020603050405020304" pitchFamily="18" charset="0"/>
              </a:rPr>
              <a:t>S.,</a:t>
            </a: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 Hakkarainen, </a:t>
            </a:r>
            <a:r>
              <a:rPr lang="fi-FI" sz="2200" dirty="0">
                <a:latin typeface="Times New Roman" panose="02020603050405020304" pitchFamily="18" charset="0"/>
                <a:ea typeface="Calibri" panose="020F0502020204030204" pitchFamily="34" charset="0"/>
                <a:cs typeface="Times New Roman" panose="02020603050405020304" pitchFamily="18" charset="0"/>
              </a:rPr>
              <a:t>P.,</a:t>
            </a: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2200" dirty="0" err="1">
                <a:effectLst/>
                <a:latin typeface="Times New Roman" panose="02020603050405020304" pitchFamily="18" charset="0"/>
                <a:ea typeface="Calibri" panose="020F0502020204030204" pitchFamily="34" charset="0"/>
                <a:cs typeface="Times New Roman" panose="02020603050405020304" pitchFamily="18" charset="0"/>
              </a:rPr>
              <a:t>Kuussaari</a:t>
            </a: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 K., Kataja, K. &amp; </a:t>
            </a:r>
            <a:r>
              <a:rPr lang="fi-FI" sz="2200" dirty="0" err="1">
                <a:effectLst/>
                <a:latin typeface="Times New Roman" panose="02020603050405020304" pitchFamily="18" charset="0"/>
                <a:ea typeface="Calibri" panose="020F0502020204030204" pitchFamily="34" charset="0"/>
                <a:cs typeface="Times New Roman" panose="02020603050405020304" pitchFamily="18" charset="0"/>
              </a:rPr>
              <a:t>Kailanto</a:t>
            </a: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 S. 2018</a:t>
            </a:r>
            <a:r>
              <a:rPr lang="fi-FI" sz="2200" dirty="0">
                <a:latin typeface="Times New Roman" panose="02020603050405020304" pitchFamily="18" charset="0"/>
                <a:ea typeface="Calibri" panose="020F0502020204030204" pitchFamily="34" charset="0"/>
                <a:cs typeface="Times New Roman" panose="02020603050405020304" pitchFamily="18" charset="0"/>
              </a:rPr>
              <a:t>.</a:t>
            </a: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 Väkivalta osana huumekuvioita. Oikeus 47 (1), 12–28. </a:t>
            </a:r>
            <a:endParaRPr lang="fi-FI" sz="2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Kreis, M. K. F.,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Gillings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K.,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Svanberg</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J. &amp;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Schwannauer</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M. 2016. Relational Pathways to Substance Use and Drug-Related Offending in Women: The Role of Trauma, Insecure Attachment, and Shame. International Journal of Forensic Mental Health 15 (1), 35–47. </a:t>
            </a:r>
          </a:p>
          <a:p>
            <a:pPr marL="0" indent="0">
              <a:lnSpc>
                <a:spcPct val="100000"/>
              </a:lnSpc>
              <a:spcBef>
                <a:spcPts val="0"/>
              </a:spcBef>
              <a:buNone/>
            </a:pP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Robeyns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I. 2003</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Sen’s Capability Approach and Gender Inequality: Selecting Relevant Capabilities. Feminist Economics 9 (2–3), 61–92.</a:t>
            </a:r>
            <a:endParaRPr lang="fi-FI" sz="2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Salovaara, </a:t>
            </a:r>
            <a:r>
              <a:rPr lang="fi-FI" sz="2200" dirty="0">
                <a:latin typeface="Times New Roman" panose="02020603050405020304" pitchFamily="18" charset="0"/>
                <a:ea typeface="Calibri" panose="020F0502020204030204" pitchFamily="34" charset="0"/>
                <a:cs typeface="Times New Roman" panose="02020603050405020304" pitchFamily="18" charset="0"/>
              </a:rPr>
              <a:t>U.</a:t>
            </a: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 2023a</a:t>
            </a:r>
            <a:r>
              <a:rPr lang="fi-FI" sz="2200" dirty="0">
                <a:latin typeface="Times New Roman" panose="02020603050405020304" pitchFamily="18" charset="0"/>
                <a:ea typeface="Calibri" panose="020F0502020204030204" pitchFamily="34" charset="0"/>
                <a:cs typeface="Times New Roman" panose="02020603050405020304" pitchFamily="18" charset="0"/>
              </a:rPr>
              <a:t>.</a:t>
            </a: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 Lastensuojelun </a:t>
            </a:r>
            <a:r>
              <a:rPr lang="fi-FI" sz="2200" dirty="0" err="1">
                <a:effectLst/>
                <a:latin typeface="Times New Roman" panose="02020603050405020304" pitchFamily="18" charset="0"/>
                <a:ea typeface="Calibri" panose="020F0502020204030204" pitchFamily="34" charset="0"/>
                <a:cs typeface="Times New Roman" panose="02020603050405020304" pitchFamily="18" charset="0"/>
              </a:rPr>
              <a:t>asiakkuus</a:t>
            </a: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 kriisinä: Rikostaustaisten äitien kokemuksia lastensuojelun </a:t>
            </a:r>
            <a:r>
              <a:rPr lang="fi-FI" sz="2200" dirty="0" err="1">
                <a:effectLst/>
                <a:latin typeface="Times New Roman" panose="02020603050405020304" pitchFamily="18" charset="0"/>
                <a:ea typeface="Calibri" panose="020F0502020204030204" pitchFamily="34" charset="0"/>
                <a:cs typeface="Times New Roman" panose="02020603050405020304" pitchFamily="18" charset="0"/>
              </a:rPr>
              <a:t>asiakkuudesta</a:t>
            </a: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 Teoksessa: </a:t>
            </a:r>
            <a:r>
              <a:rPr lang="fi-FI" sz="2200" dirty="0">
                <a:effectLst/>
                <a:latin typeface="Times New Roman" panose="02020603050405020304" pitchFamily="18" charset="0"/>
                <a:ea typeface="Times New Roman" panose="02020603050405020304" pitchFamily="18" charset="0"/>
                <a:cs typeface="Times New Roman" panose="02020603050405020304" pitchFamily="18" charset="0"/>
              </a:rPr>
              <a:t>Raitakari, S., </a:t>
            </a:r>
            <a:r>
              <a:rPr lang="fi-FI" sz="2200" dirty="0" err="1">
                <a:effectLst/>
                <a:latin typeface="Times New Roman" panose="02020603050405020304" pitchFamily="18" charset="0"/>
                <a:ea typeface="Times New Roman" panose="02020603050405020304" pitchFamily="18" charset="0"/>
                <a:cs typeface="Times New Roman" panose="02020603050405020304" pitchFamily="18" charset="0"/>
              </a:rPr>
              <a:t>Harrikari</a:t>
            </a:r>
            <a:r>
              <a:rPr lang="fi-FI" sz="2200" dirty="0">
                <a:effectLst/>
                <a:latin typeface="Times New Roman" panose="02020603050405020304" pitchFamily="18" charset="0"/>
                <a:ea typeface="Times New Roman" panose="02020603050405020304" pitchFamily="18" charset="0"/>
                <a:cs typeface="Times New Roman" panose="02020603050405020304" pitchFamily="18" charset="0"/>
              </a:rPr>
              <a:t>, T., Hekkala, M. &amp; Kivipelto, M: Sosiaalityö poikkeusoloissa, katastrofeissa ja kriiseissä. Jyväskylä: </a:t>
            </a:r>
            <a:r>
              <a:rPr lang="fi-FI" sz="2200" dirty="0" err="1">
                <a:effectLst/>
                <a:latin typeface="Times New Roman" panose="02020603050405020304" pitchFamily="18" charset="0"/>
                <a:ea typeface="Times New Roman" panose="02020603050405020304" pitchFamily="18" charset="0"/>
                <a:cs typeface="Times New Roman" panose="02020603050405020304" pitchFamily="18" charset="0"/>
              </a:rPr>
              <a:t>SoPhi</a:t>
            </a:r>
            <a:r>
              <a:rPr lang="fi-FI" sz="2200" dirty="0">
                <a:effectLst/>
                <a:latin typeface="Times New Roman" panose="02020603050405020304" pitchFamily="18" charset="0"/>
                <a:ea typeface="Times New Roman" panose="02020603050405020304" pitchFamily="18" charset="0"/>
                <a:cs typeface="Times New Roman" panose="02020603050405020304" pitchFamily="18" charset="0"/>
              </a:rPr>
              <a:t>-kustannus, </a:t>
            </a:r>
            <a:r>
              <a:rPr lang="fi-FI" sz="2200" dirty="0">
                <a:effectLst/>
                <a:latin typeface="Times New Roman" panose="02020603050405020304" pitchFamily="18" charset="0"/>
                <a:ea typeface="Times New Roman" panose="02020603050405020304" pitchFamily="18" charset="0"/>
              </a:rPr>
              <a:t>92–117</a:t>
            </a:r>
            <a:r>
              <a:rPr lang="fi-FI" sz="2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nSpc>
                <a:spcPct val="100000"/>
              </a:lnSpc>
              <a:spcBef>
                <a:spcPts val="0"/>
              </a:spcBef>
              <a:buNone/>
            </a:pPr>
            <a:r>
              <a:rPr lang="fi-FI" sz="2200" dirty="0">
                <a:effectLst/>
                <a:latin typeface="Times New Roman" panose="02020603050405020304" pitchFamily="18" charset="0"/>
                <a:ea typeface="Times New Roman" panose="02020603050405020304" pitchFamily="18" charset="0"/>
              </a:rPr>
              <a:t>Salovaara, U. 2023b Naiserityiset ja sukupuolisensitiiviset toimintamahdollisuudet rikosseuraamusalalla. Teoksessa: </a:t>
            </a:r>
            <a:r>
              <a:rPr lang="fi-FI" sz="2200" dirty="0" err="1">
                <a:effectLst/>
                <a:latin typeface="Times New Roman" panose="02020603050405020304" pitchFamily="18" charset="0"/>
                <a:ea typeface="Times New Roman" panose="02020603050405020304" pitchFamily="18" charset="0"/>
              </a:rPr>
              <a:t>Kaarakka</a:t>
            </a:r>
            <a:r>
              <a:rPr lang="fi-FI" sz="2200" dirty="0">
                <a:effectLst/>
                <a:latin typeface="Times New Roman" panose="02020603050405020304" pitchFamily="18" charset="0"/>
                <a:ea typeface="Times New Roman" panose="02020603050405020304" pitchFamily="18" charset="0"/>
              </a:rPr>
              <a:t>, O. &amp; Nikula, K. (toim.) Rikosseuraamusalan etiikka – käsitteistä käytäntöön. Rikosseuraamusalan koulutuskeskus, 128–163.</a:t>
            </a:r>
            <a:endParaRPr lang="fi-FI"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200" dirty="0">
                <a:latin typeface="Times New Roman" panose="02020603050405020304" pitchFamily="18" charset="0"/>
                <a:cs typeface="Times New Roman" panose="02020603050405020304" pitchFamily="18" charset="0"/>
              </a:rPr>
              <a:t>Salovaara, U. 2019. </a:t>
            </a:r>
            <a:r>
              <a:rPr lang="en-US" sz="2200" dirty="0" err="1">
                <a:latin typeface="Times New Roman" panose="02020603050405020304" pitchFamily="18" charset="0"/>
                <a:cs typeface="Times New Roman" panose="02020603050405020304" pitchFamily="18" charset="0"/>
              </a:rPr>
              <a:t>Rikoksista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tuomitut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naiset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Yhteisöstä</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erottaminen</a:t>
            </a:r>
            <a:r>
              <a:rPr lang="en-US" sz="2200" dirty="0">
                <a:latin typeface="Times New Roman" panose="02020603050405020304" pitchFamily="18" charset="0"/>
                <a:cs typeface="Times New Roman" panose="02020603050405020304" pitchFamily="18" charset="0"/>
              </a:rPr>
              <a:t> ja </a:t>
            </a:r>
            <a:r>
              <a:rPr lang="en-US" sz="2200" dirty="0" err="1">
                <a:latin typeface="Times New Roman" panose="02020603050405020304" pitchFamily="18" charset="0"/>
                <a:cs typeface="Times New Roman" panose="02020603050405020304" pitchFamily="18" charset="0"/>
              </a:rPr>
              <a:t>takaisinliittymisen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mahdollisuudet</a:t>
            </a:r>
            <a:r>
              <a:rPr lang="en-US" sz="2200" dirty="0">
                <a:latin typeface="Times New Roman" panose="02020603050405020304" pitchFamily="18" charset="0"/>
                <a:cs typeface="Times New Roman" panose="02020603050405020304" pitchFamily="18" charset="0"/>
              </a:rPr>
              <a:t>. </a:t>
            </a:r>
            <a:r>
              <a:rPr lang="fi-FI" sz="2200" dirty="0">
                <a:latin typeface="Times New Roman" panose="02020603050405020304" pitchFamily="18" charset="0"/>
                <a:cs typeface="Times New Roman" panose="02020603050405020304" pitchFamily="18" charset="0"/>
              </a:rPr>
              <a:t>Acta </a:t>
            </a:r>
            <a:r>
              <a:rPr lang="fi-FI" sz="2200" dirty="0" err="1">
                <a:latin typeface="Times New Roman" panose="02020603050405020304" pitchFamily="18" charset="0"/>
                <a:cs typeface="Times New Roman" panose="02020603050405020304" pitchFamily="18" charset="0"/>
              </a:rPr>
              <a:t>Poenololigica</a:t>
            </a:r>
            <a:r>
              <a:rPr lang="fi-FI" sz="2200" dirty="0">
                <a:latin typeface="Times New Roman" panose="02020603050405020304" pitchFamily="18" charset="0"/>
                <a:cs typeface="Times New Roman" panose="02020603050405020304" pitchFamily="18" charset="0"/>
              </a:rPr>
              <a:t> 1/2019. Helsinki: Rikosseuraamusalan koulutuskeskus.</a:t>
            </a:r>
          </a:p>
          <a:p>
            <a:pPr marL="0" indent="0">
              <a:lnSpc>
                <a:spcPct val="100000"/>
              </a:lnSpc>
              <a:spcBef>
                <a:spcPts val="0"/>
              </a:spcBef>
              <a:buNone/>
            </a:pPr>
            <a:r>
              <a:rPr lang="fi-FI" sz="2200" dirty="0">
                <a:latin typeface="Times New Roman" panose="02020603050405020304" pitchFamily="18" charset="0"/>
                <a:cs typeface="Times New Roman" panose="02020603050405020304" pitchFamily="18" charset="0"/>
              </a:rPr>
              <a:t>Salovaara, U. 2021 Vankilasta vapautuvien naisten tuen tarve ja tukemisen mahdollisuudet. Teoksessa: </a:t>
            </a:r>
            <a:r>
              <a:rPr lang="fi-FI" sz="2200" dirty="0" err="1">
                <a:latin typeface="Times New Roman" panose="02020603050405020304" pitchFamily="18" charset="0"/>
                <a:cs typeface="Times New Roman" panose="02020603050405020304" pitchFamily="18" charset="0"/>
              </a:rPr>
              <a:t>Matthies</a:t>
            </a:r>
            <a:r>
              <a:rPr lang="fi-FI" sz="2200" dirty="0">
                <a:latin typeface="Times New Roman" panose="02020603050405020304" pitchFamily="18" charset="0"/>
                <a:cs typeface="Times New Roman" panose="02020603050405020304" pitchFamily="18" charset="0"/>
              </a:rPr>
              <a:t>, A-L; Turtiainen, K. &amp; </a:t>
            </a:r>
            <a:r>
              <a:rPr lang="fi-FI" sz="2200" dirty="0" err="1">
                <a:latin typeface="Times New Roman" panose="02020603050405020304" pitchFamily="18" charset="0"/>
                <a:cs typeface="Times New Roman" panose="02020603050405020304" pitchFamily="18" charset="0"/>
              </a:rPr>
              <a:t>Svenlin</a:t>
            </a:r>
            <a:r>
              <a:rPr lang="fi-FI" sz="2200" dirty="0">
                <a:latin typeface="Times New Roman" panose="02020603050405020304" pitchFamily="18" charset="0"/>
                <a:cs typeface="Times New Roman" panose="02020603050405020304" pitchFamily="18" charset="0"/>
              </a:rPr>
              <a:t>, A-R. (toim.) </a:t>
            </a:r>
            <a:r>
              <a:rPr lang="en-US" sz="2200" dirty="0" err="1">
                <a:latin typeface="Times New Roman" panose="02020603050405020304" pitchFamily="18" charset="0"/>
                <a:cs typeface="Times New Roman" panose="02020603050405020304" pitchFamily="18" charset="0"/>
              </a:rPr>
              <a:t>Tietoon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perustuva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sosiaalityö</a:t>
            </a:r>
            <a:r>
              <a:rPr lang="en-US" sz="2200" dirty="0">
                <a:latin typeface="Times New Roman" panose="02020603050405020304" pitchFamily="18" charset="0"/>
                <a:cs typeface="Times New Roman" panose="02020603050405020304" pitchFamily="18" charset="0"/>
              </a:rPr>
              <a:t>. Gaudeamus, 211–228.</a:t>
            </a:r>
          </a:p>
          <a:p>
            <a:pPr marL="0" indent="0">
              <a:lnSpc>
                <a:spcPct val="100000"/>
              </a:lnSpc>
              <a:spcBef>
                <a:spcPts val="0"/>
              </a:spcBef>
              <a:buNone/>
            </a:pPr>
            <a:r>
              <a:rPr lang="en-US" sz="2200" dirty="0">
                <a:latin typeface="Times New Roman" panose="02020603050405020304" pitchFamily="18" charset="0"/>
                <a:cs typeface="Times New Roman" panose="02020603050405020304" pitchFamily="18" charset="0"/>
              </a:rPr>
              <a:t>Salovaara, U., </a:t>
            </a:r>
            <a:r>
              <a:rPr lang="en-US" sz="2200" dirty="0" err="1">
                <a:latin typeface="Times New Roman" panose="02020603050405020304" pitchFamily="18" charset="0"/>
                <a:cs typeface="Times New Roman" panose="02020603050405020304" pitchFamily="18" charset="0"/>
              </a:rPr>
              <a:t>Pirttilahti</a:t>
            </a:r>
            <a:r>
              <a:rPr lang="en-US" sz="2200" dirty="0">
                <a:latin typeface="Times New Roman" panose="02020603050405020304" pitchFamily="18" charset="0"/>
                <a:cs typeface="Times New Roman" panose="02020603050405020304" pitchFamily="18" charset="0"/>
              </a:rPr>
              <a:t>, H. &amp; </a:t>
            </a:r>
            <a:r>
              <a:rPr lang="en-US" sz="2200" dirty="0" err="1">
                <a:latin typeface="Times New Roman" panose="02020603050405020304" pitchFamily="18" charset="0"/>
                <a:cs typeface="Times New Roman" panose="02020603050405020304" pitchFamily="18" charset="0"/>
              </a:rPr>
              <a:t>Lindström</a:t>
            </a:r>
            <a:r>
              <a:rPr lang="en-US" sz="2200" dirty="0">
                <a:latin typeface="Times New Roman" panose="02020603050405020304" pitchFamily="18" charset="0"/>
                <a:cs typeface="Times New Roman" panose="02020603050405020304" pitchFamily="18" charset="0"/>
              </a:rPr>
              <a:t>, J. (2023) </a:t>
            </a:r>
            <a:r>
              <a:rPr lang="en-US" sz="2200" dirty="0" err="1">
                <a:latin typeface="Times New Roman" panose="02020603050405020304" pitchFamily="18" charset="0"/>
                <a:cs typeface="Times New Roman" panose="02020603050405020304" pitchFamily="18" charset="0"/>
              </a:rPr>
              <a:t>Rikostausta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häpeä</a:t>
            </a:r>
            <a:r>
              <a:rPr lang="en-US" sz="2200" dirty="0">
                <a:latin typeface="Times New Roman" panose="02020603050405020304" pitchFamily="18" charset="0"/>
                <a:cs typeface="Times New Roman" panose="02020603050405020304" pitchFamily="18" charset="0"/>
              </a:rPr>
              <a:t> ja </a:t>
            </a:r>
            <a:r>
              <a:rPr lang="en-US" sz="2200" dirty="0" err="1">
                <a:latin typeface="Times New Roman" panose="02020603050405020304" pitchFamily="18" charset="0"/>
                <a:cs typeface="Times New Roman" panose="02020603050405020304" pitchFamily="18" charset="0"/>
              </a:rPr>
              <a:t>tunnustus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kokemuksia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rikostaustaisten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kohtaamisesta</a:t>
            </a:r>
            <a:r>
              <a:rPr lang="en-US" sz="2200" dirty="0">
                <a:latin typeface="Times New Roman" panose="02020603050405020304" pitchFamily="18" charset="0"/>
                <a:cs typeface="Times New Roman" panose="02020603050405020304" pitchFamily="18" charset="0"/>
              </a:rPr>
              <a:t>. </a:t>
            </a:r>
            <a:r>
              <a:rPr lang="fi-FI" sz="2200" dirty="0">
                <a:effectLst/>
                <a:latin typeface="Times New Roman" panose="02020603050405020304" pitchFamily="18" charset="0"/>
                <a:ea typeface="Times New Roman" panose="02020603050405020304" pitchFamily="18" charset="0"/>
              </a:rPr>
              <a:t>Teoksessa: </a:t>
            </a:r>
            <a:r>
              <a:rPr lang="fi-FI" sz="2200" dirty="0" err="1">
                <a:effectLst/>
                <a:latin typeface="Times New Roman" panose="02020603050405020304" pitchFamily="18" charset="0"/>
                <a:ea typeface="Times New Roman" panose="02020603050405020304" pitchFamily="18" charset="0"/>
              </a:rPr>
              <a:t>Kaarakka</a:t>
            </a:r>
            <a:r>
              <a:rPr lang="fi-FI" sz="2200" dirty="0">
                <a:effectLst/>
                <a:latin typeface="Times New Roman" panose="02020603050405020304" pitchFamily="18" charset="0"/>
                <a:ea typeface="Times New Roman" panose="02020603050405020304" pitchFamily="18" charset="0"/>
              </a:rPr>
              <a:t>, O. &amp; Nikula, K. (toim.) Rikosseuraamusalan etiikka – käsitteistä käytäntöön. Rikosseuraamusalan koulutuskeskus, 164–190</a:t>
            </a:r>
            <a:endParaRPr lang="en-US" sz="22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fi-FI" sz="2200" dirty="0" err="1">
                <a:effectLst/>
                <a:latin typeface="Times New Roman" panose="02020603050405020304" pitchFamily="18" charset="0"/>
                <a:ea typeface="Calibri" panose="020F0502020204030204" pitchFamily="34" charset="0"/>
                <a:cs typeface="Times New Roman" panose="02020603050405020304" pitchFamily="18" charset="0"/>
              </a:rPr>
              <a:t>Sennett</a:t>
            </a: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 R. 2004. Kunnioitus eriarvoisuuden maailmassa. Vastapaino.  </a:t>
            </a:r>
          </a:p>
          <a:p>
            <a:pPr marL="0" indent="0">
              <a:lnSpc>
                <a:spcPct val="100000"/>
              </a:lnSpc>
              <a:spcBef>
                <a:spcPts val="0"/>
              </a:spcBef>
              <a:buNone/>
            </a:pP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SHL, Sosiaalihuoltolaki</a:t>
            </a:r>
          </a:p>
          <a:p>
            <a:pPr marL="0" indent="0">
              <a:lnSpc>
                <a:spcPct val="100000"/>
              </a:lnSpc>
              <a:spcBef>
                <a:spcPts val="0"/>
              </a:spcBef>
              <a:buNone/>
            </a:pPr>
            <a:r>
              <a:rPr lang="fi-FI" sz="2200" dirty="0">
                <a:effectLst/>
                <a:latin typeface="Times New Roman" panose="02020603050405020304" pitchFamily="18" charset="0"/>
                <a:ea typeface="Calibri" panose="020F0502020204030204" pitchFamily="34" charset="0"/>
                <a:cs typeface="Times New Roman" panose="02020603050405020304" pitchFamily="18" charset="0"/>
              </a:rPr>
              <a:t>Särkelä, A. 2011. Välittäminen ammattina: Näkökulmia sosiaaliseen auttamistyöhön. Vastapaino. </a:t>
            </a:r>
          </a:p>
          <a:p>
            <a:pPr marL="0" indent="0">
              <a:lnSpc>
                <a:spcPct val="100000"/>
              </a:lnSpc>
              <a:spcBef>
                <a:spcPts val="0"/>
              </a:spcBef>
              <a:buNone/>
            </a:pPr>
            <a:endParaRPr lang="fi-FI" sz="1800" dirty="0">
              <a:latin typeface="Cambria" panose="02040503050406030204" pitchFamily="18" charset="0"/>
            </a:endParaRPr>
          </a:p>
          <a:p>
            <a:endParaRPr lang="fi-FI" sz="2000" dirty="0">
              <a:latin typeface="Cambria" panose="02040503050406030204" pitchFamily="18" charset="0"/>
            </a:endParaRPr>
          </a:p>
          <a:p>
            <a:endParaRPr lang="fi-FI" dirty="0"/>
          </a:p>
        </p:txBody>
      </p:sp>
    </p:spTree>
    <p:extLst>
      <p:ext uri="{BB962C8B-B14F-4D97-AF65-F5344CB8AC3E}">
        <p14:creationId xmlns:p14="http://schemas.microsoft.com/office/powerpoint/2010/main" val="143617432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CC908A8D-64FD-3746-9D99-3893C3C8FFF0}"/>
              </a:ext>
            </a:extLst>
          </p:cNvPr>
          <p:cNvSpPr>
            <a:spLocks noGrp="1"/>
          </p:cNvSpPr>
          <p:nvPr>
            <p:ph idx="1"/>
          </p:nvPr>
        </p:nvSpPr>
        <p:spPr>
          <a:xfrm>
            <a:off x="201478" y="185980"/>
            <a:ext cx="6024689" cy="6524786"/>
          </a:xfrm>
        </p:spPr>
        <p:txBody>
          <a:bodyPr>
            <a:normAutofit/>
          </a:bodyPr>
          <a:lstStyle/>
          <a:p>
            <a:r>
              <a:rPr lang="fi-FI" sz="2400" dirty="0"/>
              <a:t>Naiserityinen lähestymistapa huomioi </a:t>
            </a:r>
            <a:r>
              <a:rPr lang="fi-FI" sz="2400" b="1" dirty="0"/>
              <a:t>sukupuolittaiset erot </a:t>
            </a:r>
            <a:r>
              <a:rPr lang="fi-FI" sz="2400" dirty="0"/>
              <a:t>päihteiden käytön ja vankilaan joutumisen taustalla sekä erilaiset tuen ja palveluiden tarpeet.</a:t>
            </a:r>
          </a:p>
          <a:p>
            <a:r>
              <a:rPr lang="fi-FI" sz="2400" dirty="0"/>
              <a:t>Mitä on mieserityisyys? </a:t>
            </a:r>
          </a:p>
          <a:p>
            <a:pPr lvl="1"/>
            <a:r>
              <a:rPr lang="fi-FI" dirty="0"/>
              <a:t>Palvelut rakentuneet miehille vankeina, päihteiden käyttäjinä, asunnottomina.</a:t>
            </a:r>
          </a:p>
          <a:p>
            <a:pPr lvl="1"/>
            <a:r>
              <a:rPr lang="fi-FI" dirty="0"/>
              <a:t>Huomioivat lähtökohtaisesti miesten palvelutarpeet.</a:t>
            </a:r>
          </a:p>
          <a:p>
            <a:pPr lvl="1"/>
            <a:r>
              <a:rPr lang="fi-FI" dirty="0"/>
              <a:t>Naiset näyttäytyvät hankalina tapauksina, mikä johtuu siitä etteivät palvelut pysty vastaamaan heidän tarpeisiinsa. </a:t>
            </a:r>
          </a:p>
          <a:p>
            <a:r>
              <a:rPr lang="fi-FI" sz="2400" dirty="0"/>
              <a:t>Kaikki miehet, naiset, muun ja transsukupuoliset eivät ole samanlaisia. Eikä ole vain yhtä tapaa tuottaa sukupuolta. </a:t>
            </a:r>
          </a:p>
          <a:p>
            <a:r>
              <a:rPr lang="fi-FI" sz="2400" dirty="0"/>
              <a:t>Työntekijän sukupuoli ja turvallisuus.</a:t>
            </a:r>
          </a:p>
          <a:p>
            <a:endParaRPr lang="fi-FI" sz="1400" dirty="0"/>
          </a:p>
        </p:txBody>
      </p:sp>
      <p:pic>
        <p:nvPicPr>
          <p:cNvPr id="5" name="Picture 4" descr="Suuri laskuvarjohyppääjien ryhmä taivaalla">
            <a:extLst>
              <a:ext uri="{FF2B5EF4-FFF2-40B4-BE49-F238E27FC236}">
                <a16:creationId xmlns:a16="http://schemas.microsoft.com/office/drawing/2014/main" id="{49949134-4E3F-BDB4-737D-0072FE12578F}"/>
              </a:ext>
            </a:extLst>
          </p:cNvPr>
          <p:cNvPicPr>
            <a:picLocks noChangeAspect="1"/>
          </p:cNvPicPr>
          <p:nvPr/>
        </p:nvPicPr>
        <p:blipFill rotWithShape="1">
          <a:blip r:embed="rId2"/>
          <a:srcRect l="21674" r="2050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2956255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BBD0B76-58CB-4D49-8124-C66A3DF5503C}"/>
              </a:ext>
            </a:extLst>
          </p:cNvPr>
          <p:cNvSpPr>
            <a:spLocks noGrp="1"/>
          </p:cNvSpPr>
          <p:nvPr>
            <p:ph type="title"/>
          </p:nvPr>
        </p:nvSpPr>
        <p:spPr>
          <a:xfrm>
            <a:off x="6513788" y="365125"/>
            <a:ext cx="4840010" cy="1807305"/>
          </a:xfrm>
        </p:spPr>
        <p:txBody>
          <a:bodyPr>
            <a:normAutofit/>
          </a:bodyPr>
          <a:lstStyle/>
          <a:p>
            <a:r>
              <a:rPr lang="fi-FI" sz="3700"/>
              <a:t>Naiserityisyys ja toimintamahdollisuudet</a:t>
            </a:r>
          </a:p>
        </p:txBody>
      </p:sp>
      <p:pic>
        <p:nvPicPr>
          <p:cNvPr id="5" name="Picture 4" descr="Suurennus lasi ja kysymys merkki">
            <a:extLst>
              <a:ext uri="{FF2B5EF4-FFF2-40B4-BE49-F238E27FC236}">
                <a16:creationId xmlns:a16="http://schemas.microsoft.com/office/drawing/2014/main" id="{6DC835F9-00F6-ACF5-CB3F-5977FD39771F}"/>
              </a:ext>
            </a:extLst>
          </p:cNvPr>
          <p:cNvPicPr>
            <a:picLocks noChangeAspect="1"/>
          </p:cNvPicPr>
          <p:nvPr/>
        </p:nvPicPr>
        <p:blipFill rotWithShape="1">
          <a:blip r:embed="rId2"/>
          <a:srcRect l="26740" r="2309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isällön paikkamerkki 2">
            <a:extLst>
              <a:ext uri="{FF2B5EF4-FFF2-40B4-BE49-F238E27FC236}">
                <a16:creationId xmlns:a16="http://schemas.microsoft.com/office/drawing/2014/main" id="{28D35509-95C2-CC47-904F-2707F29FB6EA}"/>
              </a:ext>
            </a:extLst>
          </p:cNvPr>
          <p:cNvSpPr>
            <a:spLocks noGrp="1"/>
          </p:cNvSpPr>
          <p:nvPr>
            <p:ph idx="1"/>
          </p:nvPr>
        </p:nvSpPr>
        <p:spPr>
          <a:xfrm>
            <a:off x="6513788" y="2333297"/>
            <a:ext cx="4840010" cy="3843666"/>
          </a:xfrm>
        </p:spPr>
        <p:txBody>
          <a:bodyPr>
            <a:normAutofit/>
          </a:bodyPr>
          <a:lstStyle/>
          <a:p>
            <a:r>
              <a:rPr lang="fi-FI" sz="2000" dirty="0"/>
              <a:t>Mitä mahdollisuuksia on tehdä ja toteuttaa itseään?</a:t>
            </a:r>
          </a:p>
          <a:p>
            <a:r>
              <a:rPr lang="fi-FI" sz="2000" dirty="0"/>
              <a:t>Millaiseksi on mahdollisuus tulla?</a:t>
            </a:r>
          </a:p>
          <a:p>
            <a:r>
              <a:rPr lang="fi-FI" sz="2000" dirty="0"/>
              <a:t>Millaisia valintoja elämässään voi tehdä?</a:t>
            </a:r>
          </a:p>
          <a:p>
            <a:endParaRPr lang="fi-FI" sz="2000" dirty="0"/>
          </a:p>
          <a:p>
            <a:pPr marL="0" indent="0">
              <a:buNone/>
            </a:pPr>
            <a:endParaRPr lang="fi-FI" sz="2000" dirty="0"/>
          </a:p>
          <a:p>
            <a:pPr marL="0" indent="0">
              <a:buNone/>
            </a:pPr>
            <a:r>
              <a:rPr lang="fi-FI" sz="2000" dirty="0"/>
              <a:t>Toimintamahdollisuuksien 13 ulottuvuutta, joilla vaikutusta yksilön hyvinvoinnin lisääntymiseen tämän voimaantumiseen.</a:t>
            </a:r>
          </a:p>
        </p:txBody>
      </p:sp>
    </p:spTree>
    <p:extLst>
      <p:ext uri="{BB962C8B-B14F-4D97-AF65-F5344CB8AC3E}">
        <p14:creationId xmlns:p14="http://schemas.microsoft.com/office/powerpoint/2010/main" val="25218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Isosceles Triangle 3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Sisällön paikkamerkki 3">
            <a:extLst>
              <a:ext uri="{FF2B5EF4-FFF2-40B4-BE49-F238E27FC236}">
                <a16:creationId xmlns:a16="http://schemas.microsoft.com/office/drawing/2014/main" id="{F0E79D4F-AB41-FF43-98DB-F13D9B871664}"/>
              </a:ext>
            </a:extLst>
          </p:cNvPr>
          <p:cNvGraphicFramePr>
            <a:graphicFrameLocks noGrp="1"/>
          </p:cNvGraphicFramePr>
          <p:nvPr>
            <p:ph idx="1"/>
            <p:extLst>
              <p:ext uri="{D42A27DB-BD31-4B8C-83A1-F6EECF244321}">
                <p14:modId xmlns:p14="http://schemas.microsoft.com/office/powerpoint/2010/main" val="937681023"/>
              </p:ext>
            </p:extLst>
          </p:nvPr>
        </p:nvGraphicFramePr>
        <p:xfrm>
          <a:off x="2906963" y="576012"/>
          <a:ext cx="5282977" cy="5705975"/>
        </p:xfrm>
        <a:graphic>
          <a:graphicData uri="http://schemas.openxmlformats.org/drawingml/2006/table">
            <a:tbl>
              <a:tblPr firstRow="1" firstCol="1" bandRow="1">
                <a:noFill/>
                <a:tableStyleId>{5C22544A-7EE6-4342-B048-85BDC9FD1C3A}</a:tableStyleId>
              </a:tblPr>
              <a:tblGrid>
                <a:gridCol w="911650">
                  <a:extLst>
                    <a:ext uri="{9D8B030D-6E8A-4147-A177-3AD203B41FA5}">
                      <a16:colId xmlns:a16="http://schemas.microsoft.com/office/drawing/2014/main" val="3998005048"/>
                    </a:ext>
                  </a:extLst>
                </a:gridCol>
                <a:gridCol w="4371327">
                  <a:extLst>
                    <a:ext uri="{9D8B030D-6E8A-4147-A177-3AD203B41FA5}">
                      <a16:colId xmlns:a16="http://schemas.microsoft.com/office/drawing/2014/main" val="3233598759"/>
                    </a:ext>
                  </a:extLst>
                </a:gridCol>
              </a:tblGrid>
              <a:tr h="424786">
                <a:tc gridSpan="2">
                  <a:txBody>
                    <a:bodyPr/>
                    <a:lstStyle/>
                    <a:p>
                      <a:pPr algn="r">
                        <a:lnSpc>
                          <a:spcPct val="115000"/>
                        </a:lnSpc>
                      </a:pPr>
                      <a:r>
                        <a:rPr lang="fi-FI" sz="1500" b="1" cap="none" spc="0" dirty="0">
                          <a:solidFill>
                            <a:schemeClr val="tx1"/>
                          </a:solidFill>
                          <a:effectLst/>
                        </a:rPr>
                        <a:t>TOIMINTAMAHDOLLISUUDET (</a:t>
                      </a:r>
                      <a:r>
                        <a:rPr lang="fi-FI" sz="1500" b="1" cap="none" spc="0" dirty="0" err="1">
                          <a:solidFill>
                            <a:schemeClr val="tx1"/>
                          </a:solidFill>
                          <a:effectLst/>
                        </a:rPr>
                        <a:t>Robeyens</a:t>
                      </a:r>
                      <a:r>
                        <a:rPr lang="fi-FI" sz="1500" b="1" cap="none" spc="0" dirty="0">
                          <a:solidFill>
                            <a:schemeClr val="tx1"/>
                          </a:solidFill>
                          <a:effectLst/>
                        </a:rPr>
                        <a:t> 2003)</a:t>
                      </a:r>
                      <a:endParaRPr lang="fi-FI" sz="15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tc hMerge="1">
                  <a:txBody>
                    <a:bodyPr/>
                    <a:lstStyle/>
                    <a:p>
                      <a:endParaRPr lang="fi-FI"/>
                    </a:p>
                  </a:txBody>
                  <a:tcPr/>
                </a:tc>
                <a:extLst>
                  <a:ext uri="{0D108BD9-81ED-4DB2-BD59-A6C34878D82A}">
                    <a16:rowId xmlns:a16="http://schemas.microsoft.com/office/drawing/2014/main" val="284229588"/>
                  </a:ext>
                </a:extLst>
              </a:tr>
              <a:tr h="373312">
                <a:tc>
                  <a:txBody>
                    <a:bodyPr/>
                    <a:lstStyle/>
                    <a:p>
                      <a:pPr algn="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41963" marT="17245" marB="12933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861381490"/>
                  </a:ext>
                </a:extLst>
              </a:tr>
              <a:tr h="374327">
                <a:tc>
                  <a:txBody>
                    <a:bodyPr/>
                    <a:lstStyle/>
                    <a:p>
                      <a:pPr algn="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15000"/>
                        </a:lnSpc>
                      </a:pPr>
                      <a:r>
                        <a:rPr lang="fi-FI" sz="1400" b="0" cap="none" spc="0">
                          <a:solidFill>
                            <a:schemeClr val="tx1"/>
                          </a:solidFill>
                          <a:effectLst/>
                        </a:rPr>
                        <a:t>Elämä, fyysinen terveys</a:t>
                      </a:r>
                      <a:endParaRPr lang="fi-FI"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41963" marT="17245" marB="12933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810940905"/>
                  </a:ext>
                </a:extLst>
              </a:tr>
              <a:tr h="374327">
                <a:tc>
                  <a:txBody>
                    <a:bodyPr/>
                    <a:lstStyle/>
                    <a:p>
                      <a:pPr algn="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nSpc>
                          <a:spcPct val="115000"/>
                        </a:lnSpc>
                      </a:pPr>
                      <a:r>
                        <a:rPr lang="fi-FI" sz="1400" b="0" cap="none" spc="0">
                          <a:solidFill>
                            <a:schemeClr val="tx1"/>
                          </a:solidFill>
                          <a:effectLst/>
                        </a:rPr>
                        <a:t>Henkinen hyvinvointi</a:t>
                      </a:r>
                      <a:endParaRPr lang="fi-FI"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41963" marT="17245" marB="12933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69987548"/>
                  </a:ext>
                </a:extLst>
              </a:tr>
              <a:tr h="374327">
                <a:tc>
                  <a:txBody>
                    <a:bodyPr/>
                    <a:lstStyle/>
                    <a:p>
                      <a:pPr algn="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15000"/>
                        </a:lnSpc>
                      </a:pPr>
                      <a:r>
                        <a:rPr lang="fi-FI" sz="1400" b="0" cap="none" spc="0">
                          <a:solidFill>
                            <a:schemeClr val="tx1"/>
                          </a:solidFill>
                          <a:effectLst/>
                        </a:rPr>
                        <a:t>Ruumiillinen koskemattomuus ja turvallisuus</a:t>
                      </a:r>
                      <a:endParaRPr lang="fi-FI"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41963" marT="17245" marB="12933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969300422"/>
                  </a:ext>
                </a:extLst>
              </a:tr>
              <a:tr h="374327">
                <a:tc>
                  <a:txBody>
                    <a:bodyPr/>
                    <a:lstStyle/>
                    <a:p>
                      <a:pPr algn="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nSpc>
                          <a:spcPct val="115000"/>
                        </a:lnSpc>
                      </a:pPr>
                      <a:r>
                        <a:rPr lang="fi-FI" sz="1400" b="0" cap="none" spc="0">
                          <a:solidFill>
                            <a:schemeClr val="tx1"/>
                          </a:solidFill>
                          <a:effectLst/>
                        </a:rPr>
                        <a:t>Suoja ja asuinympäristö</a:t>
                      </a:r>
                      <a:endParaRPr lang="fi-FI" sz="14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41963" marT="17245" marB="12933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07275342"/>
                  </a:ext>
                </a:extLst>
              </a:tr>
              <a:tr h="374327">
                <a:tc>
                  <a:txBody>
                    <a:bodyPr/>
                    <a:lstStyle/>
                    <a:p>
                      <a:pPr algn="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15000"/>
                        </a:lnSpc>
                      </a:pPr>
                      <a:r>
                        <a:rPr lang="fi-FI" sz="1400" b="0" cap="none" spc="0">
                          <a:solidFill>
                            <a:schemeClr val="tx1"/>
                          </a:solidFill>
                          <a:effectLst/>
                        </a:rPr>
                        <a:t>Kunnioittaminen ja arvokas kohtelu</a:t>
                      </a:r>
                      <a:endParaRPr lang="fi-FI"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41963" marT="17245" marB="12933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217990753"/>
                  </a:ext>
                </a:extLst>
              </a:tr>
              <a:tr h="374327">
                <a:tc>
                  <a:txBody>
                    <a:bodyPr/>
                    <a:lstStyle/>
                    <a:p>
                      <a:pPr algn="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nSpc>
                          <a:spcPct val="115000"/>
                        </a:lnSpc>
                      </a:pPr>
                      <a:r>
                        <a:rPr lang="fi-FI" sz="1400" b="0" cap="none" spc="0">
                          <a:solidFill>
                            <a:schemeClr val="tx1"/>
                          </a:solidFill>
                          <a:effectLst/>
                        </a:rPr>
                        <a:t>Koulutus ja tiedostaminen</a:t>
                      </a:r>
                      <a:endParaRPr lang="fi-FI"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41963" marT="17245" marB="12933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423244380"/>
                  </a:ext>
                </a:extLst>
              </a:tr>
              <a:tr h="374327">
                <a:tc>
                  <a:txBody>
                    <a:bodyPr/>
                    <a:lstStyle/>
                    <a:p>
                      <a:pPr algn="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15000"/>
                        </a:lnSpc>
                      </a:pPr>
                      <a:r>
                        <a:rPr lang="fi-FI" sz="1400" b="0" cap="none" spc="0">
                          <a:solidFill>
                            <a:schemeClr val="tx1"/>
                          </a:solidFill>
                          <a:effectLst/>
                        </a:rPr>
                        <a:t>Liikkuminen</a:t>
                      </a:r>
                      <a:endParaRPr lang="fi-FI" sz="14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41963" marT="17245" marB="12933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64244040"/>
                  </a:ext>
                </a:extLst>
              </a:tr>
              <a:tr h="374327">
                <a:tc>
                  <a:txBody>
                    <a:bodyPr/>
                    <a:lstStyle/>
                    <a:p>
                      <a:pPr algn="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nSpc>
                          <a:spcPct val="115000"/>
                        </a:lnSpc>
                      </a:pPr>
                      <a:r>
                        <a:rPr lang="fi-FI" sz="1400" b="0" cap="none" spc="0">
                          <a:solidFill>
                            <a:schemeClr val="tx1"/>
                          </a:solidFill>
                          <a:effectLst/>
                        </a:rPr>
                        <a:t>Vapaa-aika</a:t>
                      </a:r>
                      <a:endParaRPr lang="fi-FI"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41963" marT="17245" marB="12933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631981120"/>
                  </a:ext>
                </a:extLst>
              </a:tr>
              <a:tr h="374327">
                <a:tc>
                  <a:txBody>
                    <a:bodyPr/>
                    <a:lstStyle/>
                    <a:p>
                      <a:pPr algn="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15000"/>
                        </a:lnSpc>
                      </a:pPr>
                      <a:r>
                        <a:rPr lang="fi-FI" sz="1400" b="0" cap="none" spc="0">
                          <a:solidFill>
                            <a:schemeClr val="tx1"/>
                          </a:solidFill>
                          <a:effectLst/>
                        </a:rPr>
                        <a:t>Ajankäytön hallinta</a:t>
                      </a:r>
                      <a:endParaRPr lang="fi-FI"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41963" marT="17245" marB="12933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607649881"/>
                  </a:ext>
                </a:extLst>
              </a:tr>
              <a:tr h="374327">
                <a:tc>
                  <a:txBody>
                    <a:bodyPr/>
                    <a:lstStyle/>
                    <a:p>
                      <a:pPr algn="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nSpc>
                          <a:spcPct val="115000"/>
                        </a:lnSpc>
                      </a:pPr>
                      <a:r>
                        <a:rPr lang="fi-FI" sz="1400" b="0" cap="none" spc="0">
                          <a:solidFill>
                            <a:schemeClr val="tx1"/>
                          </a:solidFill>
                          <a:effectLst/>
                        </a:rPr>
                        <a:t>Sosiaaliset suhteet</a:t>
                      </a:r>
                      <a:endParaRPr lang="fi-FI"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41963" marT="17245" marB="12933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05541752"/>
                  </a:ext>
                </a:extLst>
              </a:tr>
              <a:tr h="374327">
                <a:tc>
                  <a:txBody>
                    <a:bodyPr/>
                    <a:lstStyle/>
                    <a:p>
                      <a:pPr algn="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15000"/>
                        </a:lnSpc>
                      </a:pPr>
                      <a:r>
                        <a:rPr lang="fi-FI" sz="1400" b="0" cap="none" spc="0">
                          <a:solidFill>
                            <a:schemeClr val="tx1"/>
                          </a:solidFill>
                          <a:effectLst/>
                        </a:rPr>
                        <a:t>Poliittinen voimaantuminen</a:t>
                      </a:r>
                      <a:endParaRPr lang="fi-FI"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41963" marT="17245" marB="12933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01214792"/>
                  </a:ext>
                </a:extLst>
              </a:tr>
              <a:tr h="374327">
                <a:tc>
                  <a:txBody>
                    <a:bodyPr/>
                    <a:lstStyle/>
                    <a:p>
                      <a:pPr algn="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nSpc>
                          <a:spcPct val="115000"/>
                        </a:lnSpc>
                      </a:pPr>
                      <a:r>
                        <a:rPr lang="fi-FI" sz="1400" b="0" cap="none" spc="0">
                          <a:solidFill>
                            <a:schemeClr val="tx1"/>
                          </a:solidFill>
                          <a:effectLst/>
                        </a:rPr>
                        <a:t>Kotityö ja hoiva</a:t>
                      </a:r>
                      <a:endParaRPr lang="fi-FI"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41963" marT="17245" marB="12933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94162423"/>
                  </a:ext>
                </a:extLst>
              </a:tr>
              <a:tr h="374327">
                <a:tc>
                  <a:txBody>
                    <a:bodyPr/>
                    <a:lstStyle/>
                    <a:p>
                      <a:pPr algn="r">
                        <a:lnSpc>
                          <a:spcPct val="115000"/>
                        </a:lnSpc>
                      </a:pPr>
                      <a:endParaRPr lang="fi-FI"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194007" marT="17245" marB="129334">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nSpc>
                          <a:spcPct val="115000"/>
                        </a:lnSpc>
                      </a:pPr>
                      <a:r>
                        <a:rPr lang="fi-FI" sz="1400" b="0" cap="none" spc="0" dirty="0">
                          <a:solidFill>
                            <a:schemeClr val="tx1"/>
                          </a:solidFill>
                          <a:effectLst/>
                        </a:rPr>
                        <a:t>Palkkatyö ja opiskelu</a:t>
                      </a:r>
                      <a:endParaRPr lang="fi-FI" sz="14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356" marR="41963" marT="17245" marB="129334">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808773816"/>
                  </a:ext>
                </a:extLst>
              </a:tr>
            </a:tbl>
          </a:graphicData>
        </a:graphic>
      </p:graphicFrame>
    </p:spTree>
    <p:extLst>
      <p:ext uri="{BB962C8B-B14F-4D97-AF65-F5344CB8AC3E}">
        <p14:creationId xmlns:p14="http://schemas.microsoft.com/office/powerpoint/2010/main" val="308193099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477C116-029C-6946-8307-9A527474670B}"/>
              </a:ext>
            </a:extLst>
          </p:cNvPr>
          <p:cNvSpPr>
            <a:spLocks noGrp="1"/>
          </p:cNvSpPr>
          <p:nvPr>
            <p:ph type="title"/>
          </p:nvPr>
        </p:nvSpPr>
        <p:spPr>
          <a:xfrm>
            <a:off x="838200" y="365125"/>
            <a:ext cx="10515600" cy="4986804"/>
          </a:xfrm>
        </p:spPr>
        <p:txBody>
          <a:bodyPr>
            <a:normAutofit/>
          </a:bodyPr>
          <a:lstStyle/>
          <a:p>
            <a:r>
              <a:rPr lang="fi-FI" dirty="0"/>
              <a:t>Elämä ja </a:t>
            </a:r>
            <a:br>
              <a:rPr lang="fi-FI" dirty="0"/>
            </a:br>
            <a:r>
              <a:rPr lang="fi-FI" dirty="0"/>
              <a:t>fyysinen</a:t>
            </a:r>
            <a:br>
              <a:rPr lang="fi-FI" dirty="0"/>
            </a:br>
            <a:r>
              <a:rPr lang="fi-FI" dirty="0"/>
              <a:t>terveys</a:t>
            </a:r>
            <a:br>
              <a:rPr lang="fi-FI" dirty="0"/>
            </a:br>
            <a:endParaRPr lang="fi-FI" dirty="0"/>
          </a:p>
        </p:txBody>
      </p:sp>
      <p:graphicFrame>
        <p:nvGraphicFramePr>
          <p:cNvPr id="5" name="Sisällön paikkamerkki 2">
            <a:extLst>
              <a:ext uri="{FF2B5EF4-FFF2-40B4-BE49-F238E27FC236}">
                <a16:creationId xmlns:a16="http://schemas.microsoft.com/office/drawing/2014/main" id="{705621E7-2F6F-BC9C-1D3D-8A337F2A13D2}"/>
              </a:ext>
            </a:extLst>
          </p:cNvPr>
          <p:cNvGraphicFramePr>
            <a:graphicFrameLocks noGrp="1"/>
          </p:cNvGraphicFramePr>
          <p:nvPr>
            <p:ph idx="1"/>
            <p:extLst>
              <p:ext uri="{D42A27DB-BD31-4B8C-83A1-F6EECF244321}">
                <p14:modId xmlns:p14="http://schemas.microsoft.com/office/powerpoint/2010/main" val="3427153809"/>
              </p:ext>
            </p:extLst>
          </p:nvPr>
        </p:nvGraphicFramePr>
        <p:xfrm>
          <a:off x="4007224" y="1015759"/>
          <a:ext cx="7676126" cy="564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27378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F2EB6-F0F4-DD49-8421-4B9CAD954FF2}"/>
              </a:ext>
            </a:extLst>
          </p:cNvPr>
          <p:cNvSpPr>
            <a:spLocks noGrp="1"/>
          </p:cNvSpPr>
          <p:nvPr>
            <p:ph type="title"/>
          </p:nvPr>
        </p:nvSpPr>
        <p:spPr>
          <a:xfrm>
            <a:off x="827432" y="767667"/>
            <a:ext cx="8245132" cy="759762"/>
          </a:xfrm>
        </p:spPr>
        <p:txBody>
          <a:bodyPr>
            <a:normAutofit/>
          </a:bodyPr>
          <a:lstStyle/>
          <a:p>
            <a:r>
              <a:rPr lang="fi-FI" sz="2800" dirty="0"/>
              <a:t>Päihteet naisten kerrottuna selviytymiskeinona</a:t>
            </a:r>
          </a:p>
        </p:txBody>
      </p:sp>
      <p:sp>
        <p:nvSpPr>
          <p:cNvPr id="6" name="Tekstiruutu 5">
            <a:extLst>
              <a:ext uri="{FF2B5EF4-FFF2-40B4-BE49-F238E27FC236}">
                <a16:creationId xmlns:a16="http://schemas.microsoft.com/office/drawing/2014/main" id="{F769C7DF-BDF0-1B47-9873-3C7EAD8CD5C1}"/>
              </a:ext>
            </a:extLst>
          </p:cNvPr>
          <p:cNvSpPr txBox="1"/>
          <p:nvPr/>
        </p:nvSpPr>
        <p:spPr>
          <a:xfrm>
            <a:off x="8483600" y="6112933"/>
            <a:ext cx="2870200" cy="379942"/>
          </a:xfrm>
          <a:prstGeom prst="rect">
            <a:avLst/>
          </a:prstGeom>
          <a:noFill/>
        </p:spPr>
        <p:txBody>
          <a:bodyPr wrap="square" rtlCol="0">
            <a:spAutoFit/>
          </a:bodyPr>
          <a:lstStyle/>
          <a:p>
            <a:r>
              <a:rPr lang="fi-FI" dirty="0" err="1">
                <a:latin typeface="Cambria" panose="02040503050406030204" pitchFamily="18" charset="0"/>
              </a:rPr>
              <a:t>Gomm</a:t>
            </a:r>
            <a:r>
              <a:rPr lang="fi-FI" dirty="0">
                <a:latin typeface="Cambria" panose="02040503050406030204" pitchFamily="18" charset="0"/>
              </a:rPr>
              <a:t> 2016, 131</a:t>
            </a:r>
          </a:p>
        </p:txBody>
      </p:sp>
      <p:sp>
        <p:nvSpPr>
          <p:cNvPr id="35" name="Ellipsi 34">
            <a:extLst>
              <a:ext uri="{FF2B5EF4-FFF2-40B4-BE49-F238E27FC236}">
                <a16:creationId xmlns:a16="http://schemas.microsoft.com/office/drawing/2014/main" id="{6EA35C89-E1EB-F945-B94C-7EDE14A39DE2}"/>
              </a:ext>
            </a:extLst>
          </p:cNvPr>
          <p:cNvSpPr/>
          <p:nvPr/>
        </p:nvSpPr>
        <p:spPr>
          <a:xfrm>
            <a:off x="3893858" y="1901441"/>
            <a:ext cx="2488589" cy="2538336"/>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sp>
        <p:nvSpPr>
          <p:cNvPr id="36" name="Ellipsi 35">
            <a:extLst>
              <a:ext uri="{FF2B5EF4-FFF2-40B4-BE49-F238E27FC236}">
                <a16:creationId xmlns:a16="http://schemas.microsoft.com/office/drawing/2014/main" id="{8F836441-E2A4-094C-8572-DC20FDF86A54}"/>
              </a:ext>
            </a:extLst>
          </p:cNvPr>
          <p:cNvSpPr/>
          <p:nvPr/>
        </p:nvSpPr>
        <p:spPr>
          <a:xfrm>
            <a:off x="2343544" y="3635440"/>
            <a:ext cx="2488589" cy="2429593"/>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sp>
        <p:nvSpPr>
          <p:cNvPr id="37" name="Ellipsi 36">
            <a:extLst>
              <a:ext uri="{FF2B5EF4-FFF2-40B4-BE49-F238E27FC236}">
                <a16:creationId xmlns:a16="http://schemas.microsoft.com/office/drawing/2014/main" id="{395644C7-CCDD-C542-A828-36C364251A91}"/>
              </a:ext>
            </a:extLst>
          </p:cNvPr>
          <p:cNvSpPr/>
          <p:nvPr/>
        </p:nvSpPr>
        <p:spPr>
          <a:xfrm>
            <a:off x="4808777" y="3720990"/>
            <a:ext cx="2571691" cy="2468821"/>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sp>
        <p:nvSpPr>
          <p:cNvPr id="38" name="Ellipsi 37">
            <a:extLst>
              <a:ext uri="{FF2B5EF4-FFF2-40B4-BE49-F238E27FC236}">
                <a16:creationId xmlns:a16="http://schemas.microsoft.com/office/drawing/2014/main" id="{395EA3B2-79D4-D847-819F-C9E95DBA4D8E}"/>
              </a:ext>
            </a:extLst>
          </p:cNvPr>
          <p:cNvSpPr/>
          <p:nvPr/>
        </p:nvSpPr>
        <p:spPr>
          <a:xfrm>
            <a:off x="4324179" y="3574567"/>
            <a:ext cx="1263433" cy="1293847"/>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sp>
        <p:nvSpPr>
          <p:cNvPr id="39" name="Tekstiruutu 5">
            <a:extLst>
              <a:ext uri="{FF2B5EF4-FFF2-40B4-BE49-F238E27FC236}">
                <a16:creationId xmlns:a16="http://schemas.microsoft.com/office/drawing/2014/main" id="{4D6E2DDD-6774-5949-8DE3-20CBC4742D00}"/>
              </a:ext>
            </a:extLst>
          </p:cNvPr>
          <p:cNvSpPr txBox="1">
            <a:spLocks noChangeArrowheads="1"/>
          </p:cNvSpPr>
          <p:nvPr/>
        </p:nvSpPr>
        <p:spPr bwMode="auto">
          <a:xfrm>
            <a:off x="4440576" y="3868866"/>
            <a:ext cx="1021821" cy="717334"/>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Päihteet </a:t>
            </a:r>
            <a:r>
              <a:rPr kumimoji="0" lang="fi-FI" altLang="fi-FI"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selviytymis</a:t>
            </a:r>
            <a:r>
              <a:rPr kumimoji="0" lang="fi-FI" altLang="fi-FI"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-keinona</a:t>
            </a:r>
            <a:endParaRPr kumimoji="0" lang="fi-FI" altLang="fi-FI" sz="1200" b="0" i="0" u="none" strike="noStrike" cap="none" normalizeH="0" baseline="0" dirty="0">
              <a:ln>
                <a:noFill/>
              </a:ln>
              <a:solidFill>
                <a:schemeClr val="tx1"/>
              </a:solidFill>
              <a:effectLst/>
              <a:latin typeface="Arial" panose="020B0604020202020204" pitchFamily="34" charset="0"/>
            </a:endParaRPr>
          </a:p>
        </p:txBody>
      </p:sp>
      <p:sp>
        <p:nvSpPr>
          <p:cNvPr id="40" name="Tekstiruutu 6">
            <a:extLst>
              <a:ext uri="{FF2B5EF4-FFF2-40B4-BE49-F238E27FC236}">
                <a16:creationId xmlns:a16="http://schemas.microsoft.com/office/drawing/2014/main" id="{6AC2A5F7-A3E0-D745-B66E-B36B8C52D33F}"/>
              </a:ext>
            </a:extLst>
          </p:cNvPr>
          <p:cNvSpPr txBox="1">
            <a:spLocks noChangeArrowheads="1"/>
          </p:cNvSpPr>
          <p:nvPr/>
        </p:nvSpPr>
        <p:spPr bwMode="auto">
          <a:xfrm>
            <a:off x="4141693" y="2718882"/>
            <a:ext cx="1815723" cy="800097"/>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i-FI" altLang="fi-FI"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Uhrina:</a:t>
            </a:r>
            <a:endParaRPr kumimoji="0" lang="fi-FI" altLang="fi-FI"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Parisuhdeväkivallalle</a:t>
            </a:r>
            <a:endParaRPr kumimoji="0" lang="fi-FI" altLang="fi-FI"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Katuväkivallalle</a:t>
            </a:r>
            <a:endParaRPr kumimoji="0" lang="fi-FI" altLang="fi-FI" sz="1400" b="0" i="0" u="none" strike="noStrike" cap="none" normalizeH="0" baseline="0" dirty="0">
              <a:ln>
                <a:noFill/>
              </a:ln>
              <a:solidFill>
                <a:schemeClr val="tx1"/>
              </a:solidFill>
              <a:effectLst/>
            </a:endParaRPr>
          </a:p>
        </p:txBody>
      </p:sp>
      <p:sp>
        <p:nvSpPr>
          <p:cNvPr id="41" name="Tekstiruutu 7">
            <a:extLst>
              <a:ext uri="{FF2B5EF4-FFF2-40B4-BE49-F238E27FC236}">
                <a16:creationId xmlns:a16="http://schemas.microsoft.com/office/drawing/2014/main" id="{E15CA63B-4C4D-8E4D-BE5D-BA7273ED7BAB}"/>
              </a:ext>
            </a:extLst>
          </p:cNvPr>
          <p:cNvSpPr txBox="1">
            <a:spLocks noChangeArrowheads="1"/>
          </p:cNvSpPr>
          <p:nvPr/>
        </p:nvSpPr>
        <p:spPr bwMode="auto">
          <a:xfrm>
            <a:off x="2709725" y="4578933"/>
            <a:ext cx="1614454" cy="1000150"/>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i-FI" altLang="fi-FI"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Menetykset:</a:t>
            </a:r>
            <a:endParaRPr kumimoji="0" lang="fi-FI" altLang="fi-FI"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i-FI" altLang="fi-FI" sz="1400" dirty="0">
                <a:latin typeface="Calibri" panose="020F0502020204030204" pitchFamily="34" charset="0"/>
                <a:ea typeface="Calibri" panose="020F0502020204030204" pitchFamily="34" charset="0"/>
                <a:cs typeface="Times New Roman" panose="02020603050405020304" pitchFamily="18" charset="0"/>
              </a:rPr>
              <a:t>Läheisten</a:t>
            </a:r>
            <a:r>
              <a:rPr kumimoji="0" lang="fi-FI" altLang="fi-FI"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kuolemat</a:t>
            </a:r>
            <a:endParaRPr kumimoji="0" lang="fi-FI" altLang="fi-FI"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Lasten sijoitukset</a:t>
            </a:r>
            <a:endParaRPr kumimoji="0" lang="fi-FI" altLang="fi-FI" sz="1400" b="0" i="0" u="none" strike="noStrike" cap="none" normalizeH="0" baseline="0" dirty="0">
              <a:ln>
                <a:noFill/>
              </a:ln>
              <a:solidFill>
                <a:schemeClr val="tx1"/>
              </a:solidFill>
              <a:effectLst/>
              <a:latin typeface="Arial" panose="020B0604020202020204" pitchFamily="34" charset="0"/>
            </a:endParaRPr>
          </a:p>
        </p:txBody>
      </p:sp>
      <p:sp>
        <p:nvSpPr>
          <p:cNvPr id="42" name="Tekstiruutu 8">
            <a:extLst>
              <a:ext uri="{FF2B5EF4-FFF2-40B4-BE49-F238E27FC236}">
                <a16:creationId xmlns:a16="http://schemas.microsoft.com/office/drawing/2014/main" id="{C0264048-450F-AB49-8BE1-CBC68A1098BB}"/>
              </a:ext>
            </a:extLst>
          </p:cNvPr>
          <p:cNvSpPr txBox="1">
            <a:spLocks noChangeArrowheads="1"/>
          </p:cNvSpPr>
          <p:nvPr/>
        </p:nvSpPr>
        <p:spPr bwMode="auto">
          <a:xfrm>
            <a:off x="5462397" y="4578933"/>
            <a:ext cx="1556192" cy="961255"/>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i-FI" altLang="fi-FI"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Syyllisenä:</a:t>
            </a:r>
            <a:endParaRPr kumimoji="0" lang="fi-FI" altLang="fi-FI"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päihteisiin        liittyviin rikoksiin</a:t>
            </a:r>
            <a:endParaRPr kumimoji="0" lang="fi-FI" altLang="fi-FI"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väkivaltarikoksiin</a:t>
            </a:r>
            <a:endParaRPr kumimoji="0" lang="fi-FI" altLang="fi-FI" sz="1400" b="0" i="0" u="none" strike="noStrike" cap="none" normalizeH="0" baseline="0" dirty="0">
              <a:ln>
                <a:noFill/>
              </a:ln>
              <a:solidFill>
                <a:schemeClr val="tx1"/>
              </a:solidFill>
              <a:effectLst/>
              <a:latin typeface="Arial" panose="020B0604020202020204" pitchFamily="34" charset="0"/>
            </a:endParaRPr>
          </a:p>
        </p:txBody>
      </p:sp>
      <p:sp>
        <p:nvSpPr>
          <p:cNvPr id="43" name="Tekstiruutu 9">
            <a:extLst>
              <a:ext uri="{FF2B5EF4-FFF2-40B4-BE49-F238E27FC236}">
                <a16:creationId xmlns:a16="http://schemas.microsoft.com/office/drawing/2014/main" id="{66477A0C-0D21-7B44-9BC1-E8119EEF9297}"/>
              </a:ext>
            </a:extLst>
          </p:cNvPr>
          <p:cNvSpPr txBox="1">
            <a:spLocks noChangeArrowheads="1"/>
          </p:cNvSpPr>
          <p:nvPr/>
        </p:nvSpPr>
        <p:spPr bwMode="auto">
          <a:xfrm>
            <a:off x="1137050" y="1912261"/>
            <a:ext cx="1143783" cy="465183"/>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Stressi</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44" name="Tekstiruutu 11">
            <a:extLst>
              <a:ext uri="{FF2B5EF4-FFF2-40B4-BE49-F238E27FC236}">
                <a16:creationId xmlns:a16="http://schemas.microsoft.com/office/drawing/2014/main" id="{AE24AF16-7810-D044-9054-4248B5A075AB}"/>
              </a:ext>
            </a:extLst>
          </p:cNvPr>
          <p:cNvSpPr txBox="1">
            <a:spLocks noChangeArrowheads="1"/>
          </p:cNvSpPr>
          <p:nvPr/>
        </p:nvSpPr>
        <p:spPr bwMode="auto">
          <a:xfrm>
            <a:off x="1137050" y="5724627"/>
            <a:ext cx="1143782" cy="465184"/>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Masennus</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45" name="Tekstiruutu 12">
            <a:extLst>
              <a:ext uri="{FF2B5EF4-FFF2-40B4-BE49-F238E27FC236}">
                <a16:creationId xmlns:a16="http://schemas.microsoft.com/office/drawing/2014/main" id="{BEA4BEAB-9C9D-004B-809B-C09B0DAF6E79}"/>
              </a:ext>
            </a:extLst>
          </p:cNvPr>
          <p:cNvSpPr txBox="1">
            <a:spLocks noChangeArrowheads="1"/>
          </p:cNvSpPr>
          <p:nvPr/>
        </p:nvSpPr>
        <p:spPr bwMode="auto">
          <a:xfrm>
            <a:off x="7380468" y="5432649"/>
            <a:ext cx="1362865" cy="632384"/>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Itsemurha-ajatukset</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46" name="Tekstiruutu 13">
            <a:extLst>
              <a:ext uri="{FF2B5EF4-FFF2-40B4-BE49-F238E27FC236}">
                <a16:creationId xmlns:a16="http://schemas.microsoft.com/office/drawing/2014/main" id="{DD08A532-0E70-2747-8CBB-260C6EDC53BF}"/>
              </a:ext>
            </a:extLst>
          </p:cNvPr>
          <p:cNvSpPr txBox="1">
            <a:spLocks noChangeArrowheads="1"/>
          </p:cNvSpPr>
          <p:nvPr/>
        </p:nvSpPr>
        <p:spPr bwMode="auto">
          <a:xfrm>
            <a:off x="7380468" y="1915296"/>
            <a:ext cx="1143782" cy="465184"/>
          </a:xfrm>
          <a:prstGeom prst="rect">
            <a:avLst/>
          </a:prstGeom>
          <a:solidFill>
            <a:srgbClr val="FFFFFF"/>
          </a:solidFill>
          <a:ln w="63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Pelko</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47" name="Rectangle 57">
            <a:extLst>
              <a:ext uri="{FF2B5EF4-FFF2-40B4-BE49-F238E27FC236}">
                <a16:creationId xmlns:a16="http://schemas.microsoft.com/office/drawing/2014/main" id="{9890E955-A82F-7F41-B1A3-457242175EE5}"/>
              </a:ext>
            </a:extLst>
          </p:cNvPr>
          <p:cNvSpPr>
            <a:spLocks noChangeArrowheads="1"/>
          </p:cNvSpPr>
          <p:nvPr/>
        </p:nvSpPr>
        <p:spPr bwMode="auto">
          <a:xfrm>
            <a:off x="221460" y="26457"/>
            <a:ext cx="10925680" cy="476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48" name="Rectangle 66">
            <a:extLst>
              <a:ext uri="{FF2B5EF4-FFF2-40B4-BE49-F238E27FC236}">
                <a16:creationId xmlns:a16="http://schemas.microsoft.com/office/drawing/2014/main" id="{A1BC8703-B478-8B41-9A32-E048283E3E23}"/>
              </a:ext>
            </a:extLst>
          </p:cNvPr>
          <p:cNvSpPr>
            <a:spLocks noChangeArrowheads="1"/>
          </p:cNvSpPr>
          <p:nvPr/>
        </p:nvSpPr>
        <p:spPr bwMode="auto">
          <a:xfrm>
            <a:off x="221460" y="483657"/>
            <a:ext cx="10925680" cy="476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14928478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ihreä lehti ja kasteesta tumma luonto tausta">
            <a:extLst>
              <a:ext uri="{FF2B5EF4-FFF2-40B4-BE49-F238E27FC236}">
                <a16:creationId xmlns:a16="http://schemas.microsoft.com/office/drawing/2014/main" id="{25342450-F2D1-0303-DFA2-3BEACF6E7922}"/>
              </a:ext>
            </a:extLst>
          </p:cNvPr>
          <p:cNvPicPr>
            <a:picLocks noChangeAspect="1"/>
          </p:cNvPicPr>
          <p:nvPr/>
        </p:nvPicPr>
        <p:blipFill rotWithShape="1">
          <a:blip r:embed="rId2"/>
          <a:srcRect l="10909" r="26883"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isällön paikkamerkki 2">
            <a:extLst>
              <a:ext uri="{FF2B5EF4-FFF2-40B4-BE49-F238E27FC236}">
                <a16:creationId xmlns:a16="http://schemas.microsoft.com/office/drawing/2014/main" id="{7F9CDE4D-4F17-D847-B07D-356B75F6C061}"/>
              </a:ext>
            </a:extLst>
          </p:cNvPr>
          <p:cNvSpPr>
            <a:spLocks noGrp="1"/>
          </p:cNvSpPr>
          <p:nvPr>
            <p:ph idx="1"/>
          </p:nvPr>
        </p:nvSpPr>
        <p:spPr>
          <a:xfrm>
            <a:off x="5727032" y="2333296"/>
            <a:ext cx="5626766" cy="4372303"/>
          </a:xfrm>
        </p:spPr>
        <p:txBody>
          <a:bodyPr>
            <a:normAutofit/>
          </a:bodyPr>
          <a:lstStyle/>
          <a:p>
            <a:pPr marL="0" indent="0">
              <a:buNone/>
            </a:pPr>
            <a:endParaRPr lang="fi-FI" sz="2000" b="0" i="0" u="none" strike="noStrike" dirty="0">
              <a:effectLst/>
              <a:latin typeface="Calibri" panose="020F0502020204030204" pitchFamily="34" charset="0"/>
            </a:endParaRPr>
          </a:p>
          <a:p>
            <a:pPr marL="0" indent="0">
              <a:buNone/>
            </a:pPr>
            <a:endParaRPr lang="fi-FI" sz="2000" dirty="0">
              <a:latin typeface="Calibri" panose="020F0502020204030204" pitchFamily="34" charset="0"/>
            </a:endParaRPr>
          </a:p>
          <a:p>
            <a:pPr marL="0" indent="0">
              <a:buNone/>
            </a:pPr>
            <a:r>
              <a:rPr lang="fi-FI" sz="3200" b="0" i="0" u="none" strike="noStrike" dirty="0">
                <a:effectLst/>
                <a:latin typeface="Calibri" panose="020F0502020204030204" pitchFamily="34" charset="0"/>
              </a:rPr>
              <a:t>”Naiserityisyydessä on mahdollista suunnata huomio vain naiseuteen ja nimenomaan päihdekulttuurista toipumiseen naisena” </a:t>
            </a:r>
            <a:endParaRPr lang="fi-FI" sz="3200" b="0" i="0" u="none" strike="noStrike" dirty="0">
              <a:effectLst/>
              <a:latin typeface="Segoe UI" panose="020B0502040204020203" pitchFamily="34" charset="0"/>
            </a:endParaRPr>
          </a:p>
          <a:p>
            <a:endParaRPr lang="fi-FI" sz="2000" dirty="0"/>
          </a:p>
        </p:txBody>
      </p:sp>
    </p:spTree>
    <p:extLst>
      <p:ext uri="{BB962C8B-B14F-4D97-AF65-F5344CB8AC3E}">
        <p14:creationId xmlns:p14="http://schemas.microsoft.com/office/powerpoint/2010/main" val="93820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57CCF8-0549-C54A-B168-0E8483AA8602}"/>
              </a:ext>
            </a:extLst>
          </p:cNvPr>
          <p:cNvSpPr>
            <a:spLocks noGrp="1"/>
          </p:cNvSpPr>
          <p:nvPr>
            <p:ph type="title"/>
          </p:nvPr>
        </p:nvSpPr>
        <p:spPr/>
        <p:txBody>
          <a:bodyPr>
            <a:normAutofit/>
          </a:bodyPr>
          <a:lstStyle/>
          <a:p>
            <a:r>
              <a:rPr lang="fi-FI" dirty="0"/>
              <a:t>Henkinen</a:t>
            </a:r>
            <a:br>
              <a:rPr lang="fi-FI" dirty="0"/>
            </a:br>
            <a:r>
              <a:rPr lang="fi-FI" dirty="0"/>
              <a:t>hyvinvointi</a:t>
            </a:r>
          </a:p>
        </p:txBody>
      </p:sp>
      <p:pic>
        <p:nvPicPr>
          <p:cNvPr id="34" name="Sisällön paikkamerkki 33">
            <a:extLst>
              <a:ext uri="{FF2B5EF4-FFF2-40B4-BE49-F238E27FC236}">
                <a16:creationId xmlns:a16="http://schemas.microsoft.com/office/drawing/2014/main" id="{93FE3B6E-1E68-D547-BA49-544CA2C1AC62}"/>
              </a:ext>
            </a:extLst>
          </p:cNvPr>
          <p:cNvPicPr>
            <a:picLocks noGrp="1" noChangeAspect="1"/>
          </p:cNvPicPr>
          <p:nvPr>
            <p:ph idx="1"/>
          </p:nvPr>
        </p:nvPicPr>
        <p:blipFill>
          <a:blip r:embed="rId2"/>
          <a:stretch>
            <a:fillRect/>
          </a:stretch>
        </p:blipFill>
        <p:spPr>
          <a:xfrm>
            <a:off x="1849566" y="-286227"/>
            <a:ext cx="8492867" cy="12032768"/>
          </a:xfrm>
        </p:spPr>
      </p:pic>
      <p:sp>
        <p:nvSpPr>
          <p:cNvPr id="35" name="Tekstiruutu 34">
            <a:extLst>
              <a:ext uri="{FF2B5EF4-FFF2-40B4-BE49-F238E27FC236}">
                <a16:creationId xmlns:a16="http://schemas.microsoft.com/office/drawing/2014/main" id="{D999F150-6F2A-C14F-8AE7-33354C893C9C}"/>
              </a:ext>
            </a:extLst>
          </p:cNvPr>
          <p:cNvSpPr txBox="1"/>
          <p:nvPr/>
        </p:nvSpPr>
        <p:spPr>
          <a:xfrm>
            <a:off x="6743857" y="6308209"/>
            <a:ext cx="5021181" cy="369332"/>
          </a:xfrm>
          <a:prstGeom prst="rect">
            <a:avLst/>
          </a:prstGeom>
          <a:noFill/>
        </p:spPr>
        <p:txBody>
          <a:bodyPr wrap="square" rtlCol="0">
            <a:spAutoFit/>
          </a:bodyPr>
          <a:lstStyle/>
          <a:p>
            <a:r>
              <a:rPr lang="fi-FI" dirty="0" err="1"/>
              <a:t>Kreis</a:t>
            </a:r>
            <a:r>
              <a:rPr lang="fi-FI" dirty="0"/>
              <a:t>, </a:t>
            </a:r>
            <a:r>
              <a:rPr lang="fi-FI" dirty="0" err="1"/>
              <a:t>Gillings</a:t>
            </a:r>
            <a:r>
              <a:rPr lang="fi-FI" dirty="0"/>
              <a:t>, Svanberg &amp; </a:t>
            </a:r>
            <a:r>
              <a:rPr lang="fi-FI" dirty="0" err="1"/>
              <a:t>Schwannauer</a:t>
            </a:r>
            <a:r>
              <a:rPr lang="fi-FI" dirty="0"/>
              <a:t> 2016.</a:t>
            </a:r>
          </a:p>
        </p:txBody>
      </p:sp>
    </p:spTree>
    <p:extLst>
      <p:ext uri="{BB962C8B-B14F-4D97-AF65-F5344CB8AC3E}">
        <p14:creationId xmlns:p14="http://schemas.microsoft.com/office/powerpoint/2010/main" val="2914251749"/>
      </p:ext>
    </p:extLst>
  </p:cSld>
  <p:clrMapOvr>
    <a:masterClrMapping/>
  </p:clrMapOvr>
  <p:transition spd="slow">
    <p:push dir="u"/>
  </p:transition>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2486</TotalTime>
  <Words>1628</Words>
  <Application>Microsoft Office PowerPoint</Application>
  <PresentationFormat>Laajakuva</PresentationFormat>
  <Paragraphs>256</Paragraphs>
  <Slides>26</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26</vt:i4>
      </vt:variant>
    </vt:vector>
  </HeadingPairs>
  <TitlesOfParts>
    <vt:vector size="33" baseType="lpstr">
      <vt:lpstr>Arial</vt:lpstr>
      <vt:lpstr>Calibri</vt:lpstr>
      <vt:lpstr>Calibri Light</vt:lpstr>
      <vt:lpstr>Cambria</vt:lpstr>
      <vt:lpstr>Segoe UI</vt:lpstr>
      <vt:lpstr>Times New Roman</vt:lpstr>
      <vt:lpstr>Office-teema</vt:lpstr>
      <vt:lpstr>Naiserityisyyden huomioiminen vapautumisessa</vt:lpstr>
      <vt:lpstr>Naiserityisyys</vt:lpstr>
      <vt:lpstr>PowerPoint-esitys</vt:lpstr>
      <vt:lpstr>Naiserityisyys ja toimintamahdollisuudet</vt:lpstr>
      <vt:lpstr>PowerPoint-esitys</vt:lpstr>
      <vt:lpstr>Elämä ja  fyysinen terveys </vt:lpstr>
      <vt:lpstr>Päihteet naisten kerrottuna selviytymiskeinona</vt:lpstr>
      <vt:lpstr>PowerPoint-esitys</vt:lpstr>
      <vt:lpstr>Henkinen hyvinvointi</vt:lpstr>
      <vt:lpstr>Häpeä Hannan sanoittamana</vt:lpstr>
      <vt:lpstr>PowerPoint-esitys</vt:lpstr>
      <vt:lpstr>Ruumiillinen  koskemattomuus ja turvallisuus</vt:lpstr>
      <vt:lpstr>Suoja ja asuinympäristö</vt:lpstr>
      <vt:lpstr>PowerPoint-esitys</vt:lpstr>
      <vt:lpstr>PowerPoint-esitys</vt:lpstr>
      <vt:lpstr>Erilaiset ja asteittaiset asumisratkaisut vapautumisen jälkeen: </vt:lpstr>
      <vt:lpstr>Liikkuminen</vt:lpstr>
      <vt:lpstr>Kunnioittaminen ja arvokas kohtelu</vt:lpstr>
      <vt:lpstr>PowerPoint-esitys</vt:lpstr>
      <vt:lpstr>Ajankäytön hallinta</vt:lpstr>
      <vt:lpstr>Sosiaaliset suhteet: formaalit eli viralliset auttajatahot</vt:lpstr>
      <vt:lpstr>Sosiaaliset suhteet: informaalit eli oma sosiaalinen verkosto</vt:lpstr>
      <vt:lpstr>PowerPoint-esitys</vt:lpstr>
      <vt:lpstr>Yhteenveto toimintamahdollisuuksista, naiserityisestä näkökulmasta ja keinoista hyvinvoinnin edistämiseen (Salovaara 2023b) </vt:lpstr>
      <vt:lpstr>Kiitos!  </vt:lpstr>
      <vt:lpstr>Lähteet</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Naiserityisyys rikosseuraamusalalla</dc:title>
  <dc:creator>Salovaara, Ulla</dc:creator>
  <cp:lastModifiedBy>Ana-Elisa Lopez</cp:lastModifiedBy>
  <cp:revision>48</cp:revision>
  <cp:lastPrinted>2023-05-22T08:42:01Z</cp:lastPrinted>
  <dcterms:created xsi:type="dcterms:W3CDTF">2023-03-27T07:47:11Z</dcterms:created>
  <dcterms:modified xsi:type="dcterms:W3CDTF">2023-05-24T05:14:16Z</dcterms:modified>
</cp:coreProperties>
</file>