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notesMasterIdLst>
    <p:notesMasterId r:id="rId19"/>
  </p:notesMasterIdLst>
  <p:sldIdLst>
    <p:sldId id="256" r:id="rId3"/>
    <p:sldId id="336" r:id="rId4"/>
    <p:sldId id="407" r:id="rId5"/>
    <p:sldId id="412" r:id="rId6"/>
    <p:sldId id="268" r:id="rId7"/>
    <p:sldId id="277" r:id="rId8"/>
    <p:sldId id="324" r:id="rId9"/>
    <p:sldId id="408" r:id="rId10"/>
    <p:sldId id="334" r:id="rId11"/>
    <p:sldId id="410" r:id="rId12"/>
    <p:sldId id="405" r:id="rId13"/>
    <p:sldId id="411" r:id="rId14"/>
    <p:sldId id="409" r:id="rId15"/>
    <p:sldId id="326" r:id="rId16"/>
    <p:sldId id="327" r:id="rId17"/>
    <p:sldId id="301" r:id="rId18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AA"/>
    <a:srgbClr val="D48119"/>
    <a:srgbClr val="E21776"/>
    <a:srgbClr val="22A4AD"/>
    <a:srgbClr val="0563C1"/>
    <a:srgbClr val="017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6353"/>
  </p:normalViewPr>
  <p:slideViewPr>
    <p:cSldViewPr snapToGrid="0" snapToObjects="1">
      <p:cViewPr varScale="1">
        <p:scale>
          <a:sx n="98" d="100"/>
          <a:sy n="98" d="100"/>
        </p:scale>
        <p:origin x="11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831B-33E3-9E42-8EF9-3E5B4B50FF14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FC119-409A-5A4A-8F53-DF74879F84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81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FC119-409A-5A4A-8F53-DF74879F84A5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081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sz="1600" dirty="0">
              <a:solidFill>
                <a:srgbClr val="3A3A3A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FC119-409A-5A4A-8F53-DF74879F84A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6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FC119-409A-5A4A-8F53-DF74879F84A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8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facebook.com/yhdenvertaisuu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facebook.com/yhdenvertaisuu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32937C-10F7-8C48-9BC8-AF2F3024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Logo: Yhdenvertaisuusvaltuutettu, Diskrimineringsombudsmannen,non-discrimination ombudsman, Ovttaveardásašvuođaáittardeaddji">
            <a:extLst>
              <a:ext uri="{FF2B5EF4-FFF2-40B4-BE49-F238E27FC236}">
                <a16:creationId xmlns:a16="http://schemas.microsoft.com/office/drawing/2014/main" id="{9B5883C1-CA67-2142-AE81-1C612C12B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1426" y="2454405"/>
            <a:ext cx="4391974" cy="33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lo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9" name="Kuva 8" descr="Syrjintäperusteet: Ammattiyhdistystoiminta, ikä, mielipide, vakaumus, kansalaisuus, alkuperä, perhesuhteet, uskonto, terveydentila, vammaisuus, kieli, muu henkilöön liittyvä syy, seksuaalinen suuntautuminen, poliittinen toiminta">
            <a:extLst>
              <a:ext uri="{FF2B5EF4-FFF2-40B4-BE49-F238E27FC236}">
                <a16:creationId xmlns:a16="http://schemas.microsoft.com/office/drawing/2014/main" id="{CCCCF770-C60B-A043-8FE5-DC3814D73D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28244" y="338135"/>
            <a:ext cx="7335511" cy="6022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4EC749-DC5A-428C-8C4C-D61EA8A2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2750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28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jalk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BEEACB6-FCDB-BC43-9125-FD4237E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2607" y="-445324"/>
            <a:ext cx="5206786" cy="533522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9227B14-ACA1-7B4C-8332-6FB8B1EE8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9659" y="1924368"/>
            <a:ext cx="9700752" cy="6858000"/>
          </a:xfrm>
          <a:prstGeom prst="rect">
            <a:avLst/>
          </a:prstGeom>
        </p:spPr>
      </p:pic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71D4A6A-7CBA-8541-A3E7-138F008AD9C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433677" y="1664572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D7E64-43D2-450D-B5B5-D8FDBE4B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677" y="683341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69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punainen-koira ja ihm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BEEACB6-FCDB-BC43-9125-FD4237E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76256" y="244191"/>
            <a:ext cx="5201578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D6449C3-294D-FA44-8370-E64E6740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0221" y="1283919"/>
            <a:ext cx="6812675" cy="4816258"/>
          </a:xfrm>
          <a:prstGeom prst="rect">
            <a:avLst/>
          </a:prstGeom>
        </p:spPr>
      </p:pic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CF3BFB68-0F40-C94B-B5CE-F9FF0DC6CEE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148624" y="2408229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B7B7C0-8EEA-4E7A-A647-8D19EC99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800" y="1425900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619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punainen-kaupu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D6449C3-294D-FA44-8370-E64E6740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9126" y="1572083"/>
            <a:ext cx="6812674" cy="48162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BEEACB6-FCDB-BC43-9125-FD4237E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06738" y="469659"/>
            <a:ext cx="5201578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6A3F6A0-A208-6C41-AC82-D4BAE16CA98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02721" y="2641603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E33E72-AB5B-4EB9-97D8-0D89D72A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721" y="1664503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79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linja-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BEEACB6-FCDB-BC43-9125-FD4237E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2344" y="438343"/>
            <a:ext cx="5201577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D6449C3-294D-FA44-8370-E64E6740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2858" y="2147266"/>
            <a:ext cx="6812674" cy="4816257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4BC553CE-FC51-6145-9BAF-9F8E0E064DB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19164" y="2567256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CBE405-CD3A-4D85-80D5-5886A31D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64" y="1581282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28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ihm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BEEACB6-FCDB-BC43-9125-FD4237E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1400" y="-695048"/>
            <a:ext cx="5201577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CC514B3-540E-9448-B057-3862F1B34B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507" y="3058886"/>
            <a:ext cx="11114446" cy="4049105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3A40FB73-0F4F-CB40-B9E5-29BC47B53E2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18220" y="1433865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DE5791-2E23-4B9C-924D-81EECF5D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20" y="451564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54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-punainen-Esittäjä_pyörät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2ADAA0F8-625F-7140-A080-2A47719B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6181" y="136525"/>
            <a:ext cx="5201578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CC514B3-540E-9448-B057-3862F1B34B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083763"/>
            <a:ext cx="7921834" cy="5305246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1859224D-10C5-6749-9D22-8B051BEE230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15107" y="236341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9D6B01-2DB1-47E2-9919-8ECB5D3C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07" y="1382760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41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Maai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CC514B3-540E-9448-B057-3862F1B34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6711" y="1470961"/>
            <a:ext cx="7504356" cy="530524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FAF9FB4-43E0-C64E-B810-CE1C5377E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1023" y="460047"/>
            <a:ext cx="5201577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85B47817-B898-DB4D-A7EF-A0AE632D42D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331698" y="2686382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3079A4-D878-4DD7-BD43-DCD4731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98" y="1704557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632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punainen-eduskuntat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CC514B3-540E-9448-B057-3862F1B34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1400" y="1698172"/>
            <a:ext cx="8428629" cy="595866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EAF18E5-0863-F34C-A17D-C23C624D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529" y="879049"/>
            <a:ext cx="5201578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51213B3-B338-5643-9BC0-7CED181060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581608" y="311627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2D9764-561F-436D-91AE-4CFF3D2F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608" y="2130892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37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Amma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350F5C7-6A9D-E94B-BEFD-C9C380C1F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76217" y="888449"/>
            <a:ext cx="5201577" cy="532989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CC514B3-540E-9448-B057-3862F1B34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656227" y="899335"/>
            <a:ext cx="8428627" cy="595866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181538F6-5950-1E47-8D53-D204EF88FCC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50295" y="312567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90E54A-E0CD-4287-9925-45571018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295" y="2145326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49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-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D7E8EC-99E6-1249-97E3-39737978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03" y="1122363"/>
            <a:ext cx="6116594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6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BFDBF5-CF88-BD4B-AB09-2AD3BE793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703" y="3602038"/>
            <a:ext cx="6116594" cy="1655762"/>
          </a:xfrm>
        </p:spPr>
        <p:txBody>
          <a:bodyPr lIns="0" tIns="0" rIns="0" bIns="0"/>
          <a:lstStyle>
            <a:lvl1pPr marL="0" indent="0" algn="ctr">
              <a:buNone/>
              <a:defRPr sz="2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91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punainen-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AAB863F7-EDEE-9140-81AC-4FBCF9839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824" y="879049"/>
            <a:ext cx="5201578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A469178-7089-0E48-8AE7-DFB684D53D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22612" y="1461052"/>
            <a:ext cx="4723788" cy="417139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Kuvapaikka</a:t>
            </a:r>
            <a:br>
              <a:rPr lang="fi-FI" dirty="0"/>
            </a:br>
            <a:r>
              <a:rPr lang="fi-FI" dirty="0"/>
              <a:t>Kuvan lisäämisen jälkeen muista merkitä kuva koristeelliseksi tai kirjoita sille vaihtoehtoinen kuvaus.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39AA6419-1BE0-E547-B961-8435EFF347D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445600" y="312567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E5F30-E886-4DD2-9B78-14EB1CB7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00" y="2143007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01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sininen-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350F5C7-6A9D-E94B-BEFD-C9C380C1F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76217" y="888449"/>
            <a:ext cx="5201577" cy="532989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B0F3DFF9-7233-C54C-8AE4-0421DC6188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5178" y="1461052"/>
            <a:ext cx="4723788" cy="417139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Kuvapaikka</a:t>
            </a:r>
            <a:br>
              <a:rPr lang="fi-FI" dirty="0"/>
            </a:br>
            <a:r>
              <a:rPr lang="fi-FI" dirty="0"/>
              <a:t>Kuvan lisäämisen jälkeen muista merkitä kuva koristeelliseksi tai kirjoita sille vaihtoehtoinen kuvaus.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B0AE960-D364-C547-ADE1-20EEE28DE4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50295" y="312567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B02D34-DF0B-4590-BDFD-88B81EF5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295" y="2145326"/>
            <a:ext cx="3256414" cy="840348"/>
          </a:xfrm>
        </p:spPr>
        <p:txBody>
          <a:bodyPr wrap="square" lIns="0" bIns="0" anchor="b">
            <a:normAutofit/>
          </a:bodyPr>
          <a:lstStyle>
            <a:lvl1pPr algn="l"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67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kuv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DF4B06A8-8819-384D-88A2-8BD773C3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53806" y="883358"/>
            <a:ext cx="4016994" cy="4157927"/>
          </a:xfrm>
          <a:custGeom>
            <a:avLst/>
            <a:gdLst/>
            <a:ahLst/>
            <a:cxnLst/>
            <a:rect l="l" t="t" r="r" b="b"/>
            <a:pathLst>
              <a:path w="6624320" h="6856730">
                <a:moveTo>
                  <a:pt x="3483087" y="0"/>
                </a:moveTo>
                <a:lnTo>
                  <a:pt x="3434260" y="329"/>
                </a:lnTo>
                <a:lnTo>
                  <a:pt x="3385594" y="1317"/>
                </a:lnTo>
                <a:lnTo>
                  <a:pt x="3337093" y="2956"/>
                </a:lnTo>
                <a:lnTo>
                  <a:pt x="3288763" y="5245"/>
                </a:lnTo>
                <a:lnTo>
                  <a:pt x="3240607" y="8177"/>
                </a:lnTo>
                <a:lnTo>
                  <a:pt x="3192630" y="11749"/>
                </a:lnTo>
                <a:lnTo>
                  <a:pt x="3144836" y="15957"/>
                </a:lnTo>
                <a:lnTo>
                  <a:pt x="3097229" y="20797"/>
                </a:lnTo>
                <a:lnTo>
                  <a:pt x="3049815" y="26263"/>
                </a:lnTo>
                <a:lnTo>
                  <a:pt x="3002596" y="32352"/>
                </a:lnTo>
                <a:lnTo>
                  <a:pt x="2955579" y="39059"/>
                </a:lnTo>
                <a:lnTo>
                  <a:pt x="2908766" y="46381"/>
                </a:lnTo>
                <a:lnTo>
                  <a:pt x="2862162" y="54312"/>
                </a:lnTo>
                <a:lnTo>
                  <a:pt x="2815772" y="62849"/>
                </a:lnTo>
                <a:lnTo>
                  <a:pt x="2769601" y="71987"/>
                </a:lnTo>
                <a:lnTo>
                  <a:pt x="2723651" y="81722"/>
                </a:lnTo>
                <a:lnTo>
                  <a:pt x="2677929" y="92050"/>
                </a:lnTo>
                <a:lnTo>
                  <a:pt x="2632437" y="102965"/>
                </a:lnTo>
                <a:lnTo>
                  <a:pt x="2587181" y="114465"/>
                </a:lnTo>
                <a:lnTo>
                  <a:pt x="2542165" y="126545"/>
                </a:lnTo>
                <a:lnTo>
                  <a:pt x="2497393" y="139200"/>
                </a:lnTo>
                <a:lnTo>
                  <a:pt x="2452870" y="152427"/>
                </a:lnTo>
                <a:lnTo>
                  <a:pt x="2408600" y="166220"/>
                </a:lnTo>
                <a:lnTo>
                  <a:pt x="2364587" y="180576"/>
                </a:lnTo>
                <a:lnTo>
                  <a:pt x="2320836" y="195490"/>
                </a:lnTo>
                <a:lnTo>
                  <a:pt x="2277351" y="210958"/>
                </a:lnTo>
                <a:lnTo>
                  <a:pt x="2234136" y="226976"/>
                </a:lnTo>
                <a:lnTo>
                  <a:pt x="2191196" y="243539"/>
                </a:lnTo>
                <a:lnTo>
                  <a:pt x="2148536" y="260643"/>
                </a:lnTo>
                <a:lnTo>
                  <a:pt x="2106158" y="278284"/>
                </a:lnTo>
                <a:lnTo>
                  <a:pt x="2064069" y="296457"/>
                </a:lnTo>
                <a:lnTo>
                  <a:pt x="2022272" y="315159"/>
                </a:lnTo>
                <a:lnTo>
                  <a:pt x="1980771" y="334384"/>
                </a:lnTo>
                <a:lnTo>
                  <a:pt x="1939572" y="354130"/>
                </a:lnTo>
                <a:lnTo>
                  <a:pt x="1898678" y="374390"/>
                </a:lnTo>
                <a:lnTo>
                  <a:pt x="1858094" y="395161"/>
                </a:lnTo>
                <a:lnTo>
                  <a:pt x="1817823" y="416440"/>
                </a:lnTo>
                <a:lnTo>
                  <a:pt x="1777871" y="438220"/>
                </a:lnTo>
                <a:lnTo>
                  <a:pt x="1738242" y="460499"/>
                </a:lnTo>
                <a:lnTo>
                  <a:pt x="1698940" y="483272"/>
                </a:lnTo>
                <a:lnTo>
                  <a:pt x="1659970" y="506534"/>
                </a:lnTo>
                <a:lnTo>
                  <a:pt x="1621335" y="530281"/>
                </a:lnTo>
                <a:lnTo>
                  <a:pt x="1583041" y="554509"/>
                </a:lnTo>
                <a:lnTo>
                  <a:pt x="1545092" y="579214"/>
                </a:lnTo>
                <a:lnTo>
                  <a:pt x="1507491" y="604392"/>
                </a:lnTo>
                <a:lnTo>
                  <a:pt x="1470244" y="630037"/>
                </a:lnTo>
                <a:lnTo>
                  <a:pt x="1433354" y="656146"/>
                </a:lnTo>
                <a:lnTo>
                  <a:pt x="1396827" y="682715"/>
                </a:lnTo>
                <a:lnTo>
                  <a:pt x="1360666" y="709739"/>
                </a:lnTo>
                <a:lnTo>
                  <a:pt x="1324876" y="737213"/>
                </a:lnTo>
                <a:lnTo>
                  <a:pt x="1289461" y="765135"/>
                </a:lnTo>
                <a:lnTo>
                  <a:pt x="1254425" y="793498"/>
                </a:lnTo>
                <a:lnTo>
                  <a:pt x="1219774" y="822300"/>
                </a:lnTo>
                <a:lnTo>
                  <a:pt x="1185511" y="851535"/>
                </a:lnTo>
                <a:lnTo>
                  <a:pt x="1151640" y="881199"/>
                </a:lnTo>
                <a:lnTo>
                  <a:pt x="1118166" y="911289"/>
                </a:lnTo>
                <a:lnTo>
                  <a:pt x="1085094" y="941800"/>
                </a:lnTo>
                <a:lnTo>
                  <a:pt x="1052428" y="972727"/>
                </a:lnTo>
                <a:lnTo>
                  <a:pt x="1020171" y="1004066"/>
                </a:lnTo>
                <a:lnTo>
                  <a:pt x="988329" y="1035813"/>
                </a:lnTo>
                <a:lnTo>
                  <a:pt x="956906" y="1067964"/>
                </a:lnTo>
                <a:lnTo>
                  <a:pt x="925906" y="1100514"/>
                </a:lnTo>
                <a:lnTo>
                  <a:pt x="895334" y="1133459"/>
                </a:lnTo>
                <a:lnTo>
                  <a:pt x="865194" y="1166795"/>
                </a:lnTo>
                <a:lnTo>
                  <a:pt x="835489" y="1200517"/>
                </a:lnTo>
                <a:lnTo>
                  <a:pt x="806226" y="1234621"/>
                </a:lnTo>
                <a:lnTo>
                  <a:pt x="777407" y="1269104"/>
                </a:lnTo>
                <a:lnTo>
                  <a:pt x="749038" y="1303960"/>
                </a:lnTo>
                <a:lnTo>
                  <a:pt x="721123" y="1339185"/>
                </a:lnTo>
                <a:lnTo>
                  <a:pt x="693666" y="1374775"/>
                </a:lnTo>
                <a:lnTo>
                  <a:pt x="666671" y="1410725"/>
                </a:lnTo>
                <a:lnTo>
                  <a:pt x="640143" y="1447033"/>
                </a:lnTo>
                <a:lnTo>
                  <a:pt x="614086" y="1483692"/>
                </a:lnTo>
                <a:lnTo>
                  <a:pt x="588505" y="1520699"/>
                </a:lnTo>
                <a:lnTo>
                  <a:pt x="563404" y="1558049"/>
                </a:lnTo>
                <a:lnTo>
                  <a:pt x="538787" y="1595739"/>
                </a:lnTo>
                <a:lnTo>
                  <a:pt x="514659" y="1633763"/>
                </a:lnTo>
                <a:lnTo>
                  <a:pt x="491023" y="1672118"/>
                </a:lnTo>
                <a:lnTo>
                  <a:pt x="467885" y="1710800"/>
                </a:lnTo>
                <a:lnTo>
                  <a:pt x="445249" y="1749803"/>
                </a:lnTo>
                <a:lnTo>
                  <a:pt x="423119" y="1789124"/>
                </a:lnTo>
                <a:lnTo>
                  <a:pt x="401500" y="1828759"/>
                </a:lnTo>
                <a:lnTo>
                  <a:pt x="380395" y="1868702"/>
                </a:lnTo>
                <a:lnTo>
                  <a:pt x="359810" y="1908951"/>
                </a:lnTo>
                <a:lnTo>
                  <a:pt x="339748" y="1949500"/>
                </a:lnTo>
                <a:lnTo>
                  <a:pt x="320214" y="1990345"/>
                </a:lnTo>
                <a:lnTo>
                  <a:pt x="301212" y="2031482"/>
                </a:lnTo>
                <a:lnTo>
                  <a:pt x="282747" y="2072907"/>
                </a:lnTo>
                <a:lnTo>
                  <a:pt x="264823" y="2114615"/>
                </a:lnTo>
                <a:lnTo>
                  <a:pt x="247445" y="2156602"/>
                </a:lnTo>
                <a:lnTo>
                  <a:pt x="230616" y="2198864"/>
                </a:lnTo>
                <a:lnTo>
                  <a:pt x="214342" y="2241396"/>
                </a:lnTo>
                <a:lnTo>
                  <a:pt x="198625" y="2284195"/>
                </a:lnTo>
                <a:lnTo>
                  <a:pt x="183472" y="2327255"/>
                </a:lnTo>
                <a:lnTo>
                  <a:pt x="168886" y="2370573"/>
                </a:lnTo>
                <a:lnTo>
                  <a:pt x="154872" y="2414144"/>
                </a:lnTo>
                <a:lnTo>
                  <a:pt x="141433" y="2457965"/>
                </a:lnTo>
                <a:lnTo>
                  <a:pt x="128575" y="2502029"/>
                </a:lnTo>
                <a:lnTo>
                  <a:pt x="116301" y="2546335"/>
                </a:lnTo>
                <a:lnTo>
                  <a:pt x="104617" y="2590876"/>
                </a:lnTo>
                <a:lnTo>
                  <a:pt x="93526" y="2635649"/>
                </a:lnTo>
                <a:lnTo>
                  <a:pt x="83033" y="2680650"/>
                </a:lnTo>
                <a:lnTo>
                  <a:pt x="73142" y="2725874"/>
                </a:lnTo>
                <a:lnTo>
                  <a:pt x="63857" y="2771316"/>
                </a:lnTo>
                <a:lnTo>
                  <a:pt x="55183" y="2816974"/>
                </a:lnTo>
                <a:lnTo>
                  <a:pt x="47125" y="2862841"/>
                </a:lnTo>
                <a:lnTo>
                  <a:pt x="39686" y="2908915"/>
                </a:lnTo>
                <a:lnTo>
                  <a:pt x="32871" y="2955190"/>
                </a:lnTo>
                <a:lnTo>
                  <a:pt x="26684" y="3001663"/>
                </a:lnTo>
                <a:lnTo>
                  <a:pt x="21130" y="3048329"/>
                </a:lnTo>
                <a:lnTo>
                  <a:pt x="16213" y="3095184"/>
                </a:lnTo>
                <a:lnTo>
                  <a:pt x="11938" y="3142223"/>
                </a:lnTo>
                <a:lnTo>
                  <a:pt x="8308" y="3189443"/>
                </a:lnTo>
                <a:lnTo>
                  <a:pt x="5329" y="3236838"/>
                </a:lnTo>
                <a:lnTo>
                  <a:pt x="3004" y="3284406"/>
                </a:lnTo>
                <a:lnTo>
                  <a:pt x="1338" y="3332140"/>
                </a:lnTo>
                <a:lnTo>
                  <a:pt x="335" y="3380038"/>
                </a:lnTo>
                <a:lnTo>
                  <a:pt x="0" y="3428094"/>
                </a:lnTo>
                <a:lnTo>
                  <a:pt x="335" y="3476151"/>
                </a:lnTo>
                <a:lnTo>
                  <a:pt x="1338" y="3524049"/>
                </a:lnTo>
                <a:lnTo>
                  <a:pt x="3004" y="3571783"/>
                </a:lnTo>
                <a:lnTo>
                  <a:pt x="5329" y="3619351"/>
                </a:lnTo>
                <a:lnTo>
                  <a:pt x="8308" y="3666746"/>
                </a:lnTo>
                <a:lnTo>
                  <a:pt x="11938" y="3713966"/>
                </a:lnTo>
                <a:lnTo>
                  <a:pt x="16213" y="3761006"/>
                </a:lnTo>
                <a:lnTo>
                  <a:pt x="21130" y="3807861"/>
                </a:lnTo>
                <a:lnTo>
                  <a:pt x="26684" y="3854527"/>
                </a:lnTo>
                <a:lnTo>
                  <a:pt x="32871" y="3901000"/>
                </a:lnTo>
                <a:lnTo>
                  <a:pt x="39686" y="3947276"/>
                </a:lnTo>
                <a:lnTo>
                  <a:pt x="47125" y="3993349"/>
                </a:lnTo>
                <a:lnTo>
                  <a:pt x="55183" y="4039217"/>
                </a:lnTo>
                <a:lnTo>
                  <a:pt x="63857" y="4084875"/>
                </a:lnTo>
                <a:lnTo>
                  <a:pt x="73142" y="4130318"/>
                </a:lnTo>
                <a:lnTo>
                  <a:pt x="83033" y="4175542"/>
                </a:lnTo>
                <a:lnTo>
                  <a:pt x="93526" y="4220542"/>
                </a:lnTo>
                <a:lnTo>
                  <a:pt x="104617" y="4265316"/>
                </a:lnTo>
                <a:lnTo>
                  <a:pt x="116301" y="4309857"/>
                </a:lnTo>
                <a:lnTo>
                  <a:pt x="128575" y="4354162"/>
                </a:lnTo>
                <a:lnTo>
                  <a:pt x="141433" y="4398227"/>
                </a:lnTo>
                <a:lnTo>
                  <a:pt x="154872" y="4442048"/>
                </a:lnTo>
                <a:lnTo>
                  <a:pt x="168886" y="4485619"/>
                </a:lnTo>
                <a:lnTo>
                  <a:pt x="183472" y="4528937"/>
                </a:lnTo>
                <a:lnTo>
                  <a:pt x="198625" y="4571997"/>
                </a:lnTo>
                <a:lnTo>
                  <a:pt x="214342" y="4614796"/>
                </a:lnTo>
                <a:lnTo>
                  <a:pt x="230616" y="4657328"/>
                </a:lnTo>
                <a:lnTo>
                  <a:pt x="247445" y="4699590"/>
                </a:lnTo>
                <a:lnTo>
                  <a:pt x="264823" y="4741578"/>
                </a:lnTo>
                <a:lnTo>
                  <a:pt x="282747" y="4783286"/>
                </a:lnTo>
                <a:lnTo>
                  <a:pt x="301212" y="4824711"/>
                </a:lnTo>
                <a:lnTo>
                  <a:pt x="320214" y="4865848"/>
                </a:lnTo>
                <a:lnTo>
                  <a:pt x="339748" y="4906693"/>
                </a:lnTo>
                <a:lnTo>
                  <a:pt x="359810" y="4947242"/>
                </a:lnTo>
                <a:lnTo>
                  <a:pt x="380395" y="4987490"/>
                </a:lnTo>
                <a:lnTo>
                  <a:pt x="401500" y="5027434"/>
                </a:lnTo>
                <a:lnTo>
                  <a:pt x="423119" y="5067069"/>
                </a:lnTo>
                <a:lnTo>
                  <a:pt x="445249" y="5106390"/>
                </a:lnTo>
                <a:lnTo>
                  <a:pt x="467885" y="5145393"/>
                </a:lnTo>
                <a:lnTo>
                  <a:pt x="491023" y="5184075"/>
                </a:lnTo>
                <a:lnTo>
                  <a:pt x="514659" y="5222430"/>
                </a:lnTo>
                <a:lnTo>
                  <a:pt x="538787" y="5260454"/>
                </a:lnTo>
                <a:lnTo>
                  <a:pt x="563404" y="5298144"/>
                </a:lnTo>
                <a:lnTo>
                  <a:pt x="588505" y="5335494"/>
                </a:lnTo>
                <a:lnTo>
                  <a:pt x="614086" y="5372501"/>
                </a:lnTo>
                <a:lnTo>
                  <a:pt x="640143" y="5409160"/>
                </a:lnTo>
                <a:lnTo>
                  <a:pt x="666671" y="5445467"/>
                </a:lnTo>
                <a:lnTo>
                  <a:pt x="693666" y="5481418"/>
                </a:lnTo>
                <a:lnTo>
                  <a:pt x="721123" y="5517008"/>
                </a:lnTo>
                <a:lnTo>
                  <a:pt x="749038" y="5552233"/>
                </a:lnTo>
                <a:lnTo>
                  <a:pt x="777407" y="5587089"/>
                </a:lnTo>
                <a:lnTo>
                  <a:pt x="806226" y="5621571"/>
                </a:lnTo>
                <a:lnTo>
                  <a:pt x="835489" y="5655675"/>
                </a:lnTo>
                <a:lnTo>
                  <a:pt x="865194" y="5689398"/>
                </a:lnTo>
                <a:lnTo>
                  <a:pt x="895334" y="5722733"/>
                </a:lnTo>
                <a:lnTo>
                  <a:pt x="925906" y="5755678"/>
                </a:lnTo>
                <a:lnTo>
                  <a:pt x="956906" y="5788229"/>
                </a:lnTo>
                <a:lnTo>
                  <a:pt x="988329" y="5820379"/>
                </a:lnTo>
                <a:lnTo>
                  <a:pt x="1020171" y="5852126"/>
                </a:lnTo>
                <a:lnTo>
                  <a:pt x="1052428" y="5883465"/>
                </a:lnTo>
                <a:lnTo>
                  <a:pt x="1085094" y="5914392"/>
                </a:lnTo>
                <a:lnTo>
                  <a:pt x="1118166" y="5944903"/>
                </a:lnTo>
                <a:lnTo>
                  <a:pt x="1151640" y="5974992"/>
                </a:lnTo>
                <a:lnTo>
                  <a:pt x="1185511" y="6004657"/>
                </a:lnTo>
                <a:lnTo>
                  <a:pt x="1219774" y="6033892"/>
                </a:lnTo>
                <a:lnTo>
                  <a:pt x="1254425" y="6062693"/>
                </a:lnTo>
                <a:lnTo>
                  <a:pt x="1289461" y="6091057"/>
                </a:lnTo>
                <a:lnTo>
                  <a:pt x="1324876" y="6118978"/>
                </a:lnTo>
                <a:lnTo>
                  <a:pt x="1360666" y="6146453"/>
                </a:lnTo>
                <a:lnTo>
                  <a:pt x="1396827" y="6173476"/>
                </a:lnTo>
                <a:lnTo>
                  <a:pt x="1433354" y="6200045"/>
                </a:lnTo>
                <a:lnTo>
                  <a:pt x="1470244" y="6226154"/>
                </a:lnTo>
                <a:lnTo>
                  <a:pt x="1507491" y="6251799"/>
                </a:lnTo>
                <a:lnTo>
                  <a:pt x="1545092" y="6276976"/>
                </a:lnTo>
                <a:lnTo>
                  <a:pt x="1583041" y="6301681"/>
                </a:lnTo>
                <a:lnTo>
                  <a:pt x="1621335" y="6325910"/>
                </a:lnTo>
                <a:lnTo>
                  <a:pt x="1659970" y="6349657"/>
                </a:lnTo>
                <a:lnTo>
                  <a:pt x="1698940" y="6372919"/>
                </a:lnTo>
                <a:lnTo>
                  <a:pt x="1738242" y="6395691"/>
                </a:lnTo>
                <a:lnTo>
                  <a:pt x="1777871" y="6417970"/>
                </a:lnTo>
                <a:lnTo>
                  <a:pt x="1817823" y="6439751"/>
                </a:lnTo>
                <a:lnTo>
                  <a:pt x="1858094" y="6461029"/>
                </a:lnTo>
                <a:lnTo>
                  <a:pt x="1898678" y="6481800"/>
                </a:lnTo>
                <a:lnTo>
                  <a:pt x="1939572" y="6502060"/>
                </a:lnTo>
                <a:lnTo>
                  <a:pt x="1980771" y="6521806"/>
                </a:lnTo>
                <a:lnTo>
                  <a:pt x="2022272" y="6541031"/>
                </a:lnTo>
                <a:lnTo>
                  <a:pt x="2064069" y="6559733"/>
                </a:lnTo>
                <a:lnTo>
                  <a:pt x="2106158" y="6577906"/>
                </a:lnTo>
                <a:lnTo>
                  <a:pt x="2148536" y="6595547"/>
                </a:lnTo>
                <a:lnTo>
                  <a:pt x="2191196" y="6612651"/>
                </a:lnTo>
                <a:lnTo>
                  <a:pt x="2234136" y="6629214"/>
                </a:lnTo>
                <a:lnTo>
                  <a:pt x="2277351" y="6645232"/>
                </a:lnTo>
                <a:lnTo>
                  <a:pt x="2320836" y="6660699"/>
                </a:lnTo>
                <a:lnTo>
                  <a:pt x="2364587" y="6675613"/>
                </a:lnTo>
                <a:lnTo>
                  <a:pt x="2408600" y="6689969"/>
                </a:lnTo>
                <a:lnTo>
                  <a:pt x="2452870" y="6703762"/>
                </a:lnTo>
                <a:lnTo>
                  <a:pt x="2497393" y="6716989"/>
                </a:lnTo>
                <a:lnTo>
                  <a:pt x="2542165" y="6729644"/>
                </a:lnTo>
                <a:lnTo>
                  <a:pt x="2587181" y="6741723"/>
                </a:lnTo>
                <a:lnTo>
                  <a:pt x="2632437" y="6753223"/>
                </a:lnTo>
                <a:lnTo>
                  <a:pt x="2677929" y="6764139"/>
                </a:lnTo>
                <a:lnTo>
                  <a:pt x="2723651" y="6774467"/>
                </a:lnTo>
                <a:lnTo>
                  <a:pt x="2769601" y="6784202"/>
                </a:lnTo>
                <a:lnTo>
                  <a:pt x="2815772" y="6793340"/>
                </a:lnTo>
                <a:lnTo>
                  <a:pt x="2862162" y="6801876"/>
                </a:lnTo>
                <a:lnTo>
                  <a:pt x="2908766" y="6809808"/>
                </a:lnTo>
                <a:lnTo>
                  <a:pt x="2955579" y="6817129"/>
                </a:lnTo>
                <a:lnTo>
                  <a:pt x="3002596" y="6823836"/>
                </a:lnTo>
                <a:lnTo>
                  <a:pt x="3049815" y="6829925"/>
                </a:lnTo>
                <a:lnTo>
                  <a:pt x="3097229" y="6835392"/>
                </a:lnTo>
                <a:lnTo>
                  <a:pt x="3144836" y="6840231"/>
                </a:lnTo>
                <a:lnTo>
                  <a:pt x="3192630" y="6844439"/>
                </a:lnTo>
                <a:lnTo>
                  <a:pt x="3240607" y="6848011"/>
                </a:lnTo>
                <a:lnTo>
                  <a:pt x="3288763" y="6850944"/>
                </a:lnTo>
                <a:lnTo>
                  <a:pt x="3337093" y="6853232"/>
                </a:lnTo>
                <a:lnTo>
                  <a:pt x="3385594" y="6854872"/>
                </a:lnTo>
                <a:lnTo>
                  <a:pt x="3434260" y="6855859"/>
                </a:lnTo>
                <a:lnTo>
                  <a:pt x="3486459" y="6856189"/>
                </a:lnTo>
                <a:lnTo>
                  <a:pt x="3489768" y="6855948"/>
                </a:lnTo>
                <a:lnTo>
                  <a:pt x="3493129" y="6855937"/>
                </a:lnTo>
                <a:lnTo>
                  <a:pt x="3493129" y="6180125"/>
                </a:lnTo>
                <a:lnTo>
                  <a:pt x="3541998" y="6179622"/>
                </a:lnTo>
                <a:lnTo>
                  <a:pt x="3590686" y="6178389"/>
                </a:lnTo>
                <a:lnTo>
                  <a:pt x="3639188" y="6176431"/>
                </a:lnTo>
                <a:lnTo>
                  <a:pt x="3687498" y="6173755"/>
                </a:lnTo>
                <a:lnTo>
                  <a:pt x="3735611" y="6170364"/>
                </a:lnTo>
                <a:lnTo>
                  <a:pt x="3783521" y="6166265"/>
                </a:lnTo>
                <a:lnTo>
                  <a:pt x="3831222" y="6161462"/>
                </a:lnTo>
                <a:lnTo>
                  <a:pt x="3878711" y="6155962"/>
                </a:lnTo>
                <a:lnTo>
                  <a:pt x="3925980" y="6149769"/>
                </a:lnTo>
                <a:lnTo>
                  <a:pt x="3973025" y="6142889"/>
                </a:lnTo>
                <a:lnTo>
                  <a:pt x="4019841" y="6135326"/>
                </a:lnTo>
                <a:lnTo>
                  <a:pt x="4066421" y="6127088"/>
                </a:lnTo>
                <a:lnTo>
                  <a:pt x="4112761" y="6118177"/>
                </a:lnTo>
                <a:lnTo>
                  <a:pt x="4158855" y="6108601"/>
                </a:lnTo>
                <a:lnTo>
                  <a:pt x="4204698" y="6098364"/>
                </a:lnTo>
                <a:lnTo>
                  <a:pt x="4250284" y="6087471"/>
                </a:lnTo>
                <a:lnTo>
                  <a:pt x="4295608" y="6075928"/>
                </a:lnTo>
                <a:lnTo>
                  <a:pt x="4340665" y="6063741"/>
                </a:lnTo>
                <a:lnTo>
                  <a:pt x="4385448" y="6050914"/>
                </a:lnTo>
                <a:lnTo>
                  <a:pt x="4429954" y="6037452"/>
                </a:lnTo>
                <a:lnTo>
                  <a:pt x="4474175" y="6023362"/>
                </a:lnTo>
                <a:lnTo>
                  <a:pt x="4518108" y="6008648"/>
                </a:lnTo>
                <a:lnTo>
                  <a:pt x="4561746" y="5993317"/>
                </a:lnTo>
                <a:lnTo>
                  <a:pt x="4605084" y="5977372"/>
                </a:lnTo>
                <a:lnTo>
                  <a:pt x="4648117" y="5960819"/>
                </a:lnTo>
                <a:lnTo>
                  <a:pt x="4690840" y="5943664"/>
                </a:lnTo>
                <a:lnTo>
                  <a:pt x="4733246" y="5925912"/>
                </a:lnTo>
                <a:lnTo>
                  <a:pt x="4775330" y="5907569"/>
                </a:lnTo>
                <a:lnTo>
                  <a:pt x="4817088" y="5888639"/>
                </a:lnTo>
                <a:lnTo>
                  <a:pt x="4858514" y="5869128"/>
                </a:lnTo>
                <a:lnTo>
                  <a:pt x="4899602" y="5849041"/>
                </a:lnTo>
                <a:lnTo>
                  <a:pt x="4940347" y="5828384"/>
                </a:lnTo>
                <a:lnTo>
                  <a:pt x="4980743" y="5807162"/>
                </a:lnTo>
                <a:lnTo>
                  <a:pt x="5020785" y="5785379"/>
                </a:lnTo>
                <a:lnTo>
                  <a:pt x="5060468" y="5763043"/>
                </a:lnTo>
                <a:lnTo>
                  <a:pt x="5099787" y="5740157"/>
                </a:lnTo>
                <a:lnTo>
                  <a:pt x="5138735" y="5716727"/>
                </a:lnTo>
                <a:lnTo>
                  <a:pt x="5177308" y="5692759"/>
                </a:lnTo>
                <a:lnTo>
                  <a:pt x="5215500" y="5668257"/>
                </a:lnTo>
                <a:lnTo>
                  <a:pt x="5253306" y="5643227"/>
                </a:lnTo>
                <a:lnTo>
                  <a:pt x="5290720" y="5617675"/>
                </a:lnTo>
                <a:lnTo>
                  <a:pt x="5327737" y="5591606"/>
                </a:lnTo>
                <a:lnTo>
                  <a:pt x="5364352" y="5565024"/>
                </a:lnTo>
                <a:lnTo>
                  <a:pt x="5400559" y="5537936"/>
                </a:lnTo>
                <a:lnTo>
                  <a:pt x="5436352" y="5510346"/>
                </a:lnTo>
                <a:lnTo>
                  <a:pt x="5471727" y="5482260"/>
                </a:lnTo>
                <a:lnTo>
                  <a:pt x="5506678" y="5453684"/>
                </a:lnTo>
                <a:lnTo>
                  <a:pt x="5541199" y="5424622"/>
                </a:lnTo>
                <a:lnTo>
                  <a:pt x="5575285" y="5395080"/>
                </a:lnTo>
                <a:lnTo>
                  <a:pt x="5608931" y="5365063"/>
                </a:lnTo>
                <a:lnTo>
                  <a:pt x="5642132" y="5334576"/>
                </a:lnTo>
                <a:lnTo>
                  <a:pt x="5674881" y="5303626"/>
                </a:lnTo>
                <a:lnTo>
                  <a:pt x="5707174" y="5272216"/>
                </a:lnTo>
                <a:lnTo>
                  <a:pt x="5739005" y="5240353"/>
                </a:lnTo>
                <a:lnTo>
                  <a:pt x="5770369" y="5208041"/>
                </a:lnTo>
                <a:lnTo>
                  <a:pt x="5801260" y="5175287"/>
                </a:lnTo>
                <a:lnTo>
                  <a:pt x="5831673" y="5142095"/>
                </a:lnTo>
                <a:lnTo>
                  <a:pt x="5861602" y="5108470"/>
                </a:lnTo>
                <a:lnTo>
                  <a:pt x="5891043" y="5074419"/>
                </a:lnTo>
                <a:lnTo>
                  <a:pt x="5919989" y="5039946"/>
                </a:lnTo>
                <a:lnTo>
                  <a:pt x="5948436" y="5005056"/>
                </a:lnTo>
                <a:lnTo>
                  <a:pt x="5976378" y="4969755"/>
                </a:lnTo>
                <a:lnTo>
                  <a:pt x="6003809" y="4934049"/>
                </a:lnTo>
                <a:lnTo>
                  <a:pt x="6030724" y="4897942"/>
                </a:lnTo>
                <a:lnTo>
                  <a:pt x="6057118" y="4861440"/>
                </a:lnTo>
                <a:lnTo>
                  <a:pt x="6082986" y="4824548"/>
                </a:lnTo>
                <a:lnTo>
                  <a:pt x="6108321" y="4787272"/>
                </a:lnTo>
                <a:lnTo>
                  <a:pt x="6133119" y="4749616"/>
                </a:lnTo>
                <a:lnTo>
                  <a:pt x="6157374" y="4711586"/>
                </a:lnTo>
                <a:lnTo>
                  <a:pt x="6181081" y="4673188"/>
                </a:lnTo>
                <a:lnTo>
                  <a:pt x="6204234" y="4634427"/>
                </a:lnTo>
                <a:lnTo>
                  <a:pt x="6226828" y="4595307"/>
                </a:lnTo>
                <a:lnTo>
                  <a:pt x="6248857" y="4555835"/>
                </a:lnTo>
                <a:lnTo>
                  <a:pt x="6270317" y="4516016"/>
                </a:lnTo>
                <a:lnTo>
                  <a:pt x="6291202" y="4475854"/>
                </a:lnTo>
                <a:lnTo>
                  <a:pt x="6311505" y="4435356"/>
                </a:lnTo>
                <a:lnTo>
                  <a:pt x="6331223" y="4394526"/>
                </a:lnTo>
                <a:lnTo>
                  <a:pt x="6350349" y="4353370"/>
                </a:lnTo>
                <a:lnTo>
                  <a:pt x="6368879" y="4311894"/>
                </a:lnTo>
                <a:lnTo>
                  <a:pt x="6386806" y="4270102"/>
                </a:lnTo>
                <a:lnTo>
                  <a:pt x="6404125" y="4228000"/>
                </a:lnTo>
                <a:lnTo>
                  <a:pt x="6420832" y="4185593"/>
                </a:lnTo>
                <a:lnTo>
                  <a:pt x="6436920" y="4142886"/>
                </a:lnTo>
                <a:lnTo>
                  <a:pt x="6452384" y="4099885"/>
                </a:lnTo>
                <a:lnTo>
                  <a:pt x="6467219" y="4056596"/>
                </a:lnTo>
                <a:lnTo>
                  <a:pt x="6481419" y="4013022"/>
                </a:lnTo>
                <a:lnTo>
                  <a:pt x="6494979" y="3969171"/>
                </a:lnTo>
                <a:lnTo>
                  <a:pt x="6507894" y="3925046"/>
                </a:lnTo>
                <a:lnTo>
                  <a:pt x="6520157" y="3880654"/>
                </a:lnTo>
                <a:lnTo>
                  <a:pt x="6531765" y="3835999"/>
                </a:lnTo>
                <a:lnTo>
                  <a:pt x="6542711" y="3791087"/>
                </a:lnTo>
                <a:lnTo>
                  <a:pt x="6552990" y="3745924"/>
                </a:lnTo>
                <a:lnTo>
                  <a:pt x="6562596" y="3700514"/>
                </a:lnTo>
                <a:lnTo>
                  <a:pt x="6571525" y="3654863"/>
                </a:lnTo>
                <a:lnTo>
                  <a:pt x="6579770" y="3608976"/>
                </a:lnTo>
                <a:lnTo>
                  <a:pt x="6587327" y="3562859"/>
                </a:lnTo>
                <a:lnTo>
                  <a:pt x="6594189" y="3516516"/>
                </a:lnTo>
                <a:lnTo>
                  <a:pt x="6600352" y="3469954"/>
                </a:lnTo>
                <a:lnTo>
                  <a:pt x="6605811" y="3423177"/>
                </a:lnTo>
                <a:lnTo>
                  <a:pt x="6610559" y="3376191"/>
                </a:lnTo>
                <a:lnTo>
                  <a:pt x="6614591" y="3329001"/>
                </a:lnTo>
                <a:lnTo>
                  <a:pt x="6617902" y="3281612"/>
                </a:lnTo>
                <a:lnTo>
                  <a:pt x="6620487" y="3234030"/>
                </a:lnTo>
                <a:lnTo>
                  <a:pt x="6622340" y="3186260"/>
                </a:lnTo>
                <a:lnTo>
                  <a:pt x="6623456" y="3138308"/>
                </a:lnTo>
                <a:lnTo>
                  <a:pt x="6623829" y="3090178"/>
                </a:lnTo>
                <a:lnTo>
                  <a:pt x="6623462" y="3042413"/>
                </a:lnTo>
                <a:lnTo>
                  <a:pt x="6622363" y="2994823"/>
                </a:lnTo>
                <a:lnTo>
                  <a:pt x="6620538" y="2947412"/>
                </a:lnTo>
                <a:lnTo>
                  <a:pt x="6617992" y="2900187"/>
                </a:lnTo>
                <a:lnTo>
                  <a:pt x="6614731" y="2853151"/>
                </a:lnTo>
                <a:lnTo>
                  <a:pt x="6610759" y="2806311"/>
                </a:lnTo>
                <a:lnTo>
                  <a:pt x="6606082" y="2759672"/>
                </a:lnTo>
                <a:lnTo>
                  <a:pt x="6600706" y="2713238"/>
                </a:lnTo>
                <a:lnTo>
                  <a:pt x="6594635" y="2667015"/>
                </a:lnTo>
                <a:lnTo>
                  <a:pt x="6587874" y="2621008"/>
                </a:lnTo>
                <a:lnTo>
                  <a:pt x="6580430" y="2575222"/>
                </a:lnTo>
                <a:lnTo>
                  <a:pt x="6572308" y="2529663"/>
                </a:lnTo>
                <a:lnTo>
                  <a:pt x="6563512" y="2484335"/>
                </a:lnTo>
                <a:lnTo>
                  <a:pt x="6554047" y="2439245"/>
                </a:lnTo>
                <a:lnTo>
                  <a:pt x="6543920" y="2394396"/>
                </a:lnTo>
                <a:lnTo>
                  <a:pt x="6533136" y="2349795"/>
                </a:lnTo>
                <a:lnTo>
                  <a:pt x="6521699" y="2305446"/>
                </a:lnTo>
                <a:lnTo>
                  <a:pt x="6509616" y="2261355"/>
                </a:lnTo>
                <a:lnTo>
                  <a:pt x="6496890" y="2217526"/>
                </a:lnTo>
                <a:lnTo>
                  <a:pt x="6483528" y="2173966"/>
                </a:lnTo>
                <a:lnTo>
                  <a:pt x="6469535" y="2130679"/>
                </a:lnTo>
                <a:lnTo>
                  <a:pt x="6454916" y="2087670"/>
                </a:lnTo>
                <a:lnTo>
                  <a:pt x="6439677" y="2044945"/>
                </a:lnTo>
                <a:lnTo>
                  <a:pt x="6423822" y="2002509"/>
                </a:lnTo>
                <a:lnTo>
                  <a:pt x="6407357" y="1960366"/>
                </a:lnTo>
                <a:lnTo>
                  <a:pt x="6390288" y="1918523"/>
                </a:lnTo>
                <a:lnTo>
                  <a:pt x="6372619" y="1876984"/>
                </a:lnTo>
                <a:lnTo>
                  <a:pt x="6354355" y="1835755"/>
                </a:lnTo>
                <a:lnTo>
                  <a:pt x="6335503" y="1794841"/>
                </a:lnTo>
                <a:lnTo>
                  <a:pt x="6316067" y="1754246"/>
                </a:lnTo>
                <a:lnTo>
                  <a:pt x="6296053" y="1713977"/>
                </a:lnTo>
                <a:lnTo>
                  <a:pt x="6275466" y="1674038"/>
                </a:lnTo>
                <a:lnTo>
                  <a:pt x="6254311" y="1634434"/>
                </a:lnTo>
                <a:lnTo>
                  <a:pt x="6232593" y="1595171"/>
                </a:lnTo>
                <a:lnTo>
                  <a:pt x="6210318" y="1556255"/>
                </a:lnTo>
                <a:lnTo>
                  <a:pt x="6187491" y="1517689"/>
                </a:lnTo>
                <a:lnTo>
                  <a:pt x="6164117" y="1479479"/>
                </a:lnTo>
                <a:lnTo>
                  <a:pt x="6140202" y="1441632"/>
                </a:lnTo>
                <a:lnTo>
                  <a:pt x="6115751" y="1404150"/>
                </a:lnTo>
                <a:lnTo>
                  <a:pt x="6090769" y="1367041"/>
                </a:lnTo>
                <a:lnTo>
                  <a:pt x="6065261" y="1330309"/>
                </a:lnTo>
                <a:lnTo>
                  <a:pt x="6039233" y="1293959"/>
                </a:lnTo>
                <a:lnTo>
                  <a:pt x="6012690" y="1257997"/>
                </a:lnTo>
                <a:lnTo>
                  <a:pt x="5985637" y="1222427"/>
                </a:lnTo>
                <a:lnTo>
                  <a:pt x="5958079" y="1187255"/>
                </a:lnTo>
                <a:lnTo>
                  <a:pt x="5930022" y="1152486"/>
                </a:lnTo>
                <a:lnTo>
                  <a:pt x="5901472" y="1118125"/>
                </a:lnTo>
                <a:lnTo>
                  <a:pt x="5872432" y="1084178"/>
                </a:lnTo>
                <a:lnTo>
                  <a:pt x="5842910" y="1050650"/>
                </a:lnTo>
                <a:lnTo>
                  <a:pt x="5812909" y="1017545"/>
                </a:lnTo>
                <a:lnTo>
                  <a:pt x="5782435" y="984869"/>
                </a:lnTo>
                <a:lnTo>
                  <a:pt x="5751494" y="952628"/>
                </a:lnTo>
                <a:lnTo>
                  <a:pt x="5720091" y="920826"/>
                </a:lnTo>
                <a:lnTo>
                  <a:pt x="5688230" y="889468"/>
                </a:lnTo>
                <a:lnTo>
                  <a:pt x="5655918" y="858561"/>
                </a:lnTo>
                <a:lnTo>
                  <a:pt x="5623159" y="828108"/>
                </a:lnTo>
                <a:lnTo>
                  <a:pt x="5589959" y="798115"/>
                </a:lnTo>
                <a:lnTo>
                  <a:pt x="5556324" y="768588"/>
                </a:lnTo>
                <a:lnTo>
                  <a:pt x="5522257" y="739532"/>
                </a:lnTo>
                <a:lnTo>
                  <a:pt x="5487765" y="710951"/>
                </a:lnTo>
                <a:lnTo>
                  <a:pt x="5452854" y="682851"/>
                </a:lnTo>
                <a:lnTo>
                  <a:pt x="5417527" y="655237"/>
                </a:lnTo>
                <a:lnTo>
                  <a:pt x="5381791" y="628115"/>
                </a:lnTo>
                <a:lnTo>
                  <a:pt x="5345650" y="601489"/>
                </a:lnTo>
                <a:lnTo>
                  <a:pt x="5309111" y="575365"/>
                </a:lnTo>
                <a:lnTo>
                  <a:pt x="5272178" y="549748"/>
                </a:lnTo>
                <a:lnTo>
                  <a:pt x="5234857" y="524643"/>
                </a:lnTo>
                <a:lnTo>
                  <a:pt x="5197152" y="500055"/>
                </a:lnTo>
                <a:lnTo>
                  <a:pt x="5159070" y="475990"/>
                </a:lnTo>
                <a:lnTo>
                  <a:pt x="5120615" y="452453"/>
                </a:lnTo>
                <a:lnTo>
                  <a:pt x="5081792" y="429448"/>
                </a:lnTo>
                <a:lnTo>
                  <a:pt x="5042608" y="406981"/>
                </a:lnTo>
                <a:lnTo>
                  <a:pt x="5003067" y="385058"/>
                </a:lnTo>
                <a:lnTo>
                  <a:pt x="4963174" y="363683"/>
                </a:lnTo>
                <a:lnTo>
                  <a:pt x="4922936" y="342862"/>
                </a:lnTo>
                <a:lnTo>
                  <a:pt x="4882356" y="322600"/>
                </a:lnTo>
                <a:lnTo>
                  <a:pt x="4841441" y="302902"/>
                </a:lnTo>
                <a:lnTo>
                  <a:pt x="4800195" y="283773"/>
                </a:lnTo>
                <a:lnTo>
                  <a:pt x="4758624" y="265218"/>
                </a:lnTo>
                <a:lnTo>
                  <a:pt x="4716734" y="247243"/>
                </a:lnTo>
                <a:lnTo>
                  <a:pt x="4674529" y="229853"/>
                </a:lnTo>
                <a:lnTo>
                  <a:pt x="4632014" y="213053"/>
                </a:lnTo>
                <a:lnTo>
                  <a:pt x="4589196" y="196848"/>
                </a:lnTo>
                <a:lnTo>
                  <a:pt x="4546079" y="181244"/>
                </a:lnTo>
                <a:lnTo>
                  <a:pt x="4502668" y="166245"/>
                </a:lnTo>
                <a:lnTo>
                  <a:pt x="4458970" y="151857"/>
                </a:lnTo>
                <a:lnTo>
                  <a:pt x="4414988" y="138085"/>
                </a:lnTo>
                <a:lnTo>
                  <a:pt x="4370729" y="124934"/>
                </a:lnTo>
                <a:lnTo>
                  <a:pt x="4326198" y="112410"/>
                </a:lnTo>
                <a:lnTo>
                  <a:pt x="4281399" y="100517"/>
                </a:lnTo>
                <a:lnTo>
                  <a:pt x="4236339" y="89261"/>
                </a:lnTo>
                <a:lnTo>
                  <a:pt x="4191023" y="78646"/>
                </a:lnTo>
                <a:lnTo>
                  <a:pt x="4145455" y="68679"/>
                </a:lnTo>
                <a:lnTo>
                  <a:pt x="4099641" y="59365"/>
                </a:lnTo>
                <a:lnTo>
                  <a:pt x="4053586" y="50707"/>
                </a:lnTo>
                <a:lnTo>
                  <a:pt x="4007296" y="42713"/>
                </a:lnTo>
                <a:lnTo>
                  <a:pt x="3960776" y="35386"/>
                </a:lnTo>
                <a:lnTo>
                  <a:pt x="3914032" y="28733"/>
                </a:lnTo>
                <a:lnTo>
                  <a:pt x="3867067" y="22758"/>
                </a:lnTo>
                <a:lnTo>
                  <a:pt x="3819889" y="17466"/>
                </a:lnTo>
                <a:lnTo>
                  <a:pt x="3772501" y="12863"/>
                </a:lnTo>
                <a:lnTo>
                  <a:pt x="3724910" y="8954"/>
                </a:lnTo>
                <a:lnTo>
                  <a:pt x="3677120" y="5745"/>
                </a:lnTo>
                <a:lnTo>
                  <a:pt x="3629137" y="3239"/>
                </a:lnTo>
                <a:lnTo>
                  <a:pt x="3580966" y="1443"/>
                </a:lnTo>
                <a:lnTo>
                  <a:pt x="3532613" y="361"/>
                </a:lnTo>
                <a:lnTo>
                  <a:pt x="3483087" y="0"/>
                </a:lnTo>
                <a:close/>
              </a:path>
            </a:pathLst>
          </a:custGeom>
          <a:solidFill>
            <a:srgbClr val="22A7AC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41065CA9-2B9C-EC4D-BA60-802BD033716F}"/>
              </a:ext>
            </a:extLst>
          </p:cNvPr>
          <p:cNvSpPr txBox="1"/>
          <p:nvPr userDrawn="1"/>
        </p:nvSpPr>
        <p:spPr>
          <a:xfrm>
            <a:off x="6215290" y="4085082"/>
            <a:ext cx="3723840" cy="1746427"/>
          </a:xfrm>
          <a:prstGeom prst="rect">
            <a:avLst/>
          </a:prstGeom>
        </p:spPr>
        <p:txBody>
          <a:bodyPr vert="horz" wrap="square" lIns="0" tIns="28880" rIns="0" bIns="0" rtlCol="0">
            <a:spAutoFit/>
          </a:bodyPr>
          <a:lstStyle/>
          <a:p>
            <a:pPr marL="7701">
              <a:spcBef>
                <a:spcPts val="227"/>
              </a:spcBef>
            </a:pPr>
            <a:r>
              <a:rPr lang="fi-FI" sz="1400" b="1" spc="27" dirty="0">
                <a:solidFill>
                  <a:srgbClr val="4F5252"/>
                </a:solidFill>
                <a:latin typeface="Source Sans Pro"/>
                <a:cs typeface="Source Sans Pro"/>
              </a:rPr>
              <a:t>YHDENVERTAISUUSVALTUUTETUN</a:t>
            </a:r>
            <a:r>
              <a:rPr lang="fi-FI" sz="1400" b="1" spc="91" dirty="0">
                <a:solidFill>
                  <a:srgbClr val="4F5252"/>
                </a:solidFill>
                <a:latin typeface="Source Sans Pro"/>
                <a:cs typeface="Source Sans Pro"/>
              </a:rPr>
              <a:t> </a:t>
            </a:r>
            <a:r>
              <a:rPr lang="fi-FI" sz="1400" b="1" spc="21" dirty="0">
                <a:solidFill>
                  <a:srgbClr val="4F5252"/>
                </a:solidFill>
                <a:latin typeface="Source Sans Pro"/>
                <a:cs typeface="Source Sans Pro"/>
              </a:rPr>
              <a:t>TOIMISTO</a:t>
            </a:r>
            <a:endParaRPr lang="fi-FI" sz="1400" dirty="0">
              <a:latin typeface="Source Sans Pro"/>
              <a:cs typeface="Source Sans Pro"/>
            </a:endParaRPr>
          </a:p>
          <a:p>
            <a:pPr marL="7701">
              <a:spcBef>
                <a:spcPts val="170"/>
              </a:spcBef>
            </a:pPr>
            <a:r>
              <a:rPr lang="fi-FI" sz="1400" spc="-27" dirty="0">
                <a:solidFill>
                  <a:srgbClr val="4F5252"/>
                </a:solidFill>
                <a:latin typeface="Source Sans Pro"/>
                <a:cs typeface="Source Sans Pro"/>
              </a:rPr>
              <a:t>Tel </a:t>
            </a:r>
            <a:r>
              <a:rPr lang="fi-FI" sz="1400" spc="-3" dirty="0">
                <a:solidFill>
                  <a:srgbClr val="4F5252"/>
                </a:solidFill>
                <a:latin typeface="Source Sans Pro"/>
                <a:cs typeface="Source Sans Pro"/>
              </a:rPr>
              <a:t>+358 (0) 295 666</a:t>
            </a:r>
            <a:r>
              <a:rPr lang="fi-FI" sz="1400" spc="18" dirty="0">
                <a:solidFill>
                  <a:srgbClr val="4F5252"/>
                </a:solidFill>
                <a:latin typeface="Source Sans Pro"/>
                <a:cs typeface="Source Sans Pro"/>
              </a:rPr>
              <a:t> </a:t>
            </a:r>
            <a:r>
              <a:rPr lang="fi-FI" sz="1400" spc="-3" dirty="0">
                <a:solidFill>
                  <a:srgbClr val="4F5252"/>
                </a:solidFill>
                <a:latin typeface="Source Sans Pro"/>
                <a:cs typeface="Source Sans Pro"/>
              </a:rPr>
              <a:t>800</a:t>
            </a:r>
            <a:endParaRPr lang="fi-FI" sz="1400" dirty="0">
              <a:latin typeface="Source Sans Pro"/>
              <a:cs typeface="Source Sans Pro"/>
            </a:endParaRPr>
          </a:p>
          <a:p>
            <a:pPr marL="7701">
              <a:spcBef>
                <a:spcPts val="167"/>
              </a:spcBef>
            </a:pPr>
            <a:r>
              <a:rPr lang="fi-FI" sz="1400" spc="-6" dirty="0" err="1">
                <a:solidFill>
                  <a:srgbClr val="4F5252"/>
                </a:solidFill>
                <a:latin typeface="Source Sans Pro"/>
                <a:cs typeface="Source Sans Pro"/>
              </a:rPr>
              <a:t>www.syrjintä.fi</a:t>
            </a:r>
            <a:endParaRPr lang="fi-FI" sz="1400" dirty="0">
              <a:latin typeface="Source Sans Pro"/>
              <a:cs typeface="Source Sans Pro"/>
            </a:endParaRPr>
          </a:p>
          <a:p>
            <a:pPr marL="267234" marR="3081">
              <a:lnSpc>
                <a:spcPct val="162700"/>
              </a:lnSpc>
            </a:pPr>
            <a:r>
              <a:rPr lang="fi-FI" sz="1400" spc="-9" dirty="0">
                <a:solidFill>
                  <a:srgbClr val="0563C1"/>
                </a:solidFill>
                <a:latin typeface="Source Sans Pro"/>
                <a:cs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www.facebook.com/yhdenvertaisuus </a:t>
            </a:r>
            <a:r>
              <a:rPr lang="fi-FI" sz="1400" spc="-9" dirty="0">
                <a:solidFill>
                  <a:srgbClr val="0563C1"/>
                </a:solidFill>
                <a:latin typeface="Source Sans Pro"/>
                <a:cs typeface="Source Sans Pro"/>
              </a:rPr>
              <a:t> </a:t>
            </a:r>
            <a:r>
              <a:rPr lang="fi-FI" sz="1400" spc="-6" dirty="0">
                <a:solidFill>
                  <a:srgbClr val="4F5252"/>
                </a:solidFill>
                <a:latin typeface="Source Sans Pro"/>
                <a:cs typeface="Source Sans Pro"/>
              </a:rPr>
              <a:t>@yhdenvertaisuus  @yhdenvertaisuusvaltuutettu</a:t>
            </a:r>
            <a:endParaRPr lang="fi-FI" sz="1400" dirty="0">
              <a:latin typeface="Source Sans Pro"/>
              <a:cs typeface="Source Sans Pro"/>
            </a:endParaRPr>
          </a:p>
        </p:txBody>
      </p:sp>
      <p:sp>
        <p:nvSpPr>
          <p:cNvPr id="17" name="object 8" descr="Logo: Yhdenvertaisuusvaltuutettu, Diskrimineringsombudsmannen,non-discrimination ombudsman, Ovttaveardásašvuođaáittardeaddji">
            <a:extLst>
              <a:ext uri="{FF2B5EF4-FFF2-40B4-BE49-F238E27FC236}">
                <a16:creationId xmlns:a16="http://schemas.microsoft.com/office/drawing/2014/main" id="{07215A04-97AE-744D-9AB7-85600458E921}"/>
              </a:ext>
            </a:extLst>
          </p:cNvPr>
          <p:cNvSpPr/>
          <p:nvPr userDrawn="1"/>
        </p:nvSpPr>
        <p:spPr>
          <a:xfrm>
            <a:off x="6204174" y="565956"/>
            <a:ext cx="3851181" cy="2942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7FDAB6D9-EC4F-B948-B274-8DAEA03A6DB7}"/>
              </a:ext>
            </a:extLst>
          </p:cNvPr>
          <p:cNvSpPr/>
          <p:nvPr userDrawn="1"/>
        </p:nvSpPr>
        <p:spPr>
          <a:xfrm>
            <a:off x="6134098" y="3900774"/>
            <a:ext cx="3353754" cy="87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4" descr="Logo: Facebook">
            <a:extLst>
              <a:ext uri="{FF2B5EF4-FFF2-40B4-BE49-F238E27FC236}">
                <a16:creationId xmlns:a16="http://schemas.microsoft.com/office/drawing/2014/main" id="{8F10CA49-D1D9-3B4F-8B0B-5F429A67AC7A}"/>
              </a:ext>
            </a:extLst>
          </p:cNvPr>
          <p:cNvSpPr/>
          <p:nvPr userDrawn="1"/>
        </p:nvSpPr>
        <p:spPr>
          <a:xfrm>
            <a:off x="6222991" y="4889857"/>
            <a:ext cx="201231" cy="201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5" descr="Logo: Twitter">
            <a:extLst>
              <a:ext uri="{FF2B5EF4-FFF2-40B4-BE49-F238E27FC236}">
                <a16:creationId xmlns:a16="http://schemas.microsoft.com/office/drawing/2014/main" id="{05A55165-E325-B94F-9937-77F5E17D7327}"/>
              </a:ext>
            </a:extLst>
          </p:cNvPr>
          <p:cNvSpPr/>
          <p:nvPr userDrawn="1"/>
        </p:nvSpPr>
        <p:spPr>
          <a:xfrm>
            <a:off x="6222991" y="5245160"/>
            <a:ext cx="201231" cy="201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6" descr="Logo: Instagram">
            <a:extLst>
              <a:ext uri="{FF2B5EF4-FFF2-40B4-BE49-F238E27FC236}">
                <a16:creationId xmlns:a16="http://schemas.microsoft.com/office/drawing/2014/main" id="{58B1671A-690B-D24A-9C71-5EAB19262042}"/>
              </a:ext>
            </a:extLst>
          </p:cNvPr>
          <p:cNvSpPr/>
          <p:nvPr userDrawn="1"/>
        </p:nvSpPr>
        <p:spPr>
          <a:xfrm>
            <a:off x="6213052" y="5600456"/>
            <a:ext cx="215885" cy="201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73F8DC1-1FCF-2F41-B0BE-489C634DE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1079" y="1600201"/>
            <a:ext cx="2955073" cy="116530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 sz="2800"/>
            </a:lvl1pPr>
          </a:lstStyle>
          <a:p>
            <a:pPr marL="10012">
              <a:lnSpc>
                <a:spcPct val="100000"/>
              </a:lnSpc>
              <a:spcBef>
                <a:spcPts val="281"/>
              </a:spcBef>
            </a:pPr>
            <a:r>
              <a:rPr lang="fi-FI" spc="61"/>
              <a:t>Muokkaa ots. perustyyl. napsautt.</a:t>
            </a:r>
            <a:endParaRPr lang="fi-FI" spc="61" dirty="0"/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76C60702-4269-734A-BEFE-4B29F7F9B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079" y="2780966"/>
            <a:ext cx="2955074" cy="140614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10012" lvl="0">
              <a:lnSpc>
                <a:spcPct val="100000"/>
              </a:lnSpc>
              <a:spcBef>
                <a:spcPts val="281"/>
              </a:spcBef>
            </a:pPr>
            <a:r>
              <a:rPr lang="fi-FI" sz="2200" b="1" i="0" spc="0" baseline="0">
                <a:latin typeface="Source Sans Pro" panose="020B0503030403020204" pitchFamily="34" charset="0"/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26377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kuv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ED4B210-E804-3340-8740-477B69042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50119" y="888935"/>
            <a:ext cx="4016994" cy="4157927"/>
          </a:xfrm>
          <a:custGeom>
            <a:avLst/>
            <a:gdLst/>
            <a:ahLst/>
            <a:cxnLst/>
            <a:rect l="l" t="t" r="r" b="b"/>
            <a:pathLst>
              <a:path w="6624320" h="6856730">
                <a:moveTo>
                  <a:pt x="3483087" y="0"/>
                </a:moveTo>
                <a:lnTo>
                  <a:pt x="3434260" y="329"/>
                </a:lnTo>
                <a:lnTo>
                  <a:pt x="3385594" y="1317"/>
                </a:lnTo>
                <a:lnTo>
                  <a:pt x="3337093" y="2956"/>
                </a:lnTo>
                <a:lnTo>
                  <a:pt x="3288763" y="5245"/>
                </a:lnTo>
                <a:lnTo>
                  <a:pt x="3240607" y="8177"/>
                </a:lnTo>
                <a:lnTo>
                  <a:pt x="3192630" y="11749"/>
                </a:lnTo>
                <a:lnTo>
                  <a:pt x="3144836" y="15957"/>
                </a:lnTo>
                <a:lnTo>
                  <a:pt x="3097229" y="20797"/>
                </a:lnTo>
                <a:lnTo>
                  <a:pt x="3049815" y="26263"/>
                </a:lnTo>
                <a:lnTo>
                  <a:pt x="3002596" y="32352"/>
                </a:lnTo>
                <a:lnTo>
                  <a:pt x="2955579" y="39059"/>
                </a:lnTo>
                <a:lnTo>
                  <a:pt x="2908766" y="46381"/>
                </a:lnTo>
                <a:lnTo>
                  <a:pt x="2862162" y="54312"/>
                </a:lnTo>
                <a:lnTo>
                  <a:pt x="2815772" y="62849"/>
                </a:lnTo>
                <a:lnTo>
                  <a:pt x="2769601" y="71987"/>
                </a:lnTo>
                <a:lnTo>
                  <a:pt x="2723651" y="81722"/>
                </a:lnTo>
                <a:lnTo>
                  <a:pt x="2677929" y="92050"/>
                </a:lnTo>
                <a:lnTo>
                  <a:pt x="2632437" y="102965"/>
                </a:lnTo>
                <a:lnTo>
                  <a:pt x="2587181" y="114465"/>
                </a:lnTo>
                <a:lnTo>
                  <a:pt x="2542165" y="126545"/>
                </a:lnTo>
                <a:lnTo>
                  <a:pt x="2497393" y="139200"/>
                </a:lnTo>
                <a:lnTo>
                  <a:pt x="2452870" y="152427"/>
                </a:lnTo>
                <a:lnTo>
                  <a:pt x="2408600" y="166220"/>
                </a:lnTo>
                <a:lnTo>
                  <a:pt x="2364587" y="180576"/>
                </a:lnTo>
                <a:lnTo>
                  <a:pt x="2320836" y="195490"/>
                </a:lnTo>
                <a:lnTo>
                  <a:pt x="2277351" y="210958"/>
                </a:lnTo>
                <a:lnTo>
                  <a:pt x="2234136" y="226976"/>
                </a:lnTo>
                <a:lnTo>
                  <a:pt x="2191196" y="243539"/>
                </a:lnTo>
                <a:lnTo>
                  <a:pt x="2148536" y="260643"/>
                </a:lnTo>
                <a:lnTo>
                  <a:pt x="2106158" y="278284"/>
                </a:lnTo>
                <a:lnTo>
                  <a:pt x="2064069" y="296457"/>
                </a:lnTo>
                <a:lnTo>
                  <a:pt x="2022272" y="315159"/>
                </a:lnTo>
                <a:lnTo>
                  <a:pt x="1980771" y="334384"/>
                </a:lnTo>
                <a:lnTo>
                  <a:pt x="1939572" y="354130"/>
                </a:lnTo>
                <a:lnTo>
                  <a:pt x="1898678" y="374390"/>
                </a:lnTo>
                <a:lnTo>
                  <a:pt x="1858094" y="395161"/>
                </a:lnTo>
                <a:lnTo>
                  <a:pt x="1817823" y="416440"/>
                </a:lnTo>
                <a:lnTo>
                  <a:pt x="1777871" y="438220"/>
                </a:lnTo>
                <a:lnTo>
                  <a:pt x="1738242" y="460499"/>
                </a:lnTo>
                <a:lnTo>
                  <a:pt x="1698940" y="483272"/>
                </a:lnTo>
                <a:lnTo>
                  <a:pt x="1659970" y="506534"/>
                </a:lnTo>
                <a:lnTo>
                  <a:pt x="1621335" y="530281"/>
                </a:lnTo>
                <a:lnTo>
                  <a:pt x="1583041" y="554509"/>
                </a:lnTo>
                <a:lnTo>
                  <a:pt x="1545092" y="579214"/>
                </a:lnTo>
                <a:lnTo>
                  <a:pt x="1507491" y="604392"/>
                </a:lnTo>
                <a:lnTo>
                  <a:pt x="1470244" y="630037"/>
                </a:lnTo>
                <a:lnTo>
                  <a:pt x="1433354" y="656146"/>
                </a:lnTo>
                <a:lnTo>
                  <a:pt x="1396827" y="682715"/>
                </a:lnTo>
                <a:lnTo>
                  <a:pt x="1360666" y="709739"/>
                </a:lnTo>
                <a:lnTo>
                  <a:pt x="1324876" y="737213"/>
                </a:lnTo>
                <a:lnTo>
                  <a:pt x="1289461" y="765135"/>
                </a:lnTo>
                <a:lnTo>
                  <a:pt x="1254425" y="793498"/>
                </a:lnTo>
                <a:lnTo>
                  <a:pt x="1219774" y="822300"/>
                </a:lnTo>
                <a:lnTo>
                  <a:pt x="1185511" y="851535"/>
                </a:lnTo>
                <a:lnTo>
                  <a:pt x="1151640" y="881199"/>
                </a:lnTo>
                <a:lnTo>
                  <a:pt x="1118166" y="911289"/>
                </a:lnTo>
                <a:lnTo>
                  <a:pt x="1085094" y="941800"/>
                </a:lnTo>
                <a:lnTo>
                  <a:pt x="1052428" y="972727"/>
                </a:lnTo>
                <a:lnTo>
                  <a:pt x="1020171" y="1004066"/>
                </a:lnTo>
                <a:lnTo>
                  <a:pt x="988329" y="1035813"/>
                </a:lnTo>
                <a:lnTo>
                  <a:pt x="956906" y="1067964"/>
                </a:lnTo>
                <a:lnTo>
                  <a:pt x="925906" y="1100514"/>
                </a:lnTo>
                <a:lnTo>
                  <a:pt x="895334" y="1133459"/>
                </a:lnTo>
                <a:lnTo>
                  <a:pt x="865194" y="1166795"/>
                </a:lnTo>
                <a:lnTo>
                  <a:pt x="835489" y="1200517"/>
                </a:lnTo>
                <a:lnTo>
                  <a:pt x="806226" y="1234621"/>
                </a:lnTo>
                <a:lnTo>
                  <a:pt x="777407" y="1269104"/>
                </a:lnTo>
                <a:lnTo>
                  <a:pt x="749038" y="1303960"/>
                </a:lnTo>
                <a:lnTo>
                  <a:pt x="721123" y="1339185"/>
                </a:lnTo>
                <a:lnTo>
                  <a:pt x="693666" y="1374775"/>
                </a:lnTo>
                <a:lnTo>
                  <a:pt x="666671" y="1410725"/>
                </a:lnTo>
                <a:lnTo>
                  <a:pt x="640143" y="1447033"/>
                </a:lnTo>
                <a:lnTo>
                  <a:pt x="614086" y="1483692"/>
                </a:lnTo>
                <a:lnTo>
                  <a:pt x="588505" y="1520699"/>
                </a:lnTo>
                <a:lnTo>
                  <a:pt x="563404" y="1558049"/>
                </a:lnTo>
                <a:lnTo>
                  <a:pt x="538787" y="1595739"/>
                </a:lnTo>
                <a:lnTo>
                  <a:pt x="514659" y="1633763"/>
                </a:lnTo>
                <a:lnTo>
                  <a:pt x="491023" y="1672118"/>
                </a:lnTo>
                <a:lnTo>
                  <a:pt x="467885" y="1710800"/>
                </a:lnTo>
                <a:lnTo>
                  <a:pt x="445249" y="1749803"/>
                </a:lnTo>
                <a:lnTo>
                  <a:pt x="423119" y="1789124"/>
                </a:lnTo>
                <a:lnTo>
                  <a:pt x="401500" y="1828759"/>
                </a:lnTo>
                <a:lnTo>
                  <a:pt x="380395" y="1868702"/>
                </a:lnTo>
                <a:lnTo>
                  <a:pt x="359810" y="1908951"/>
                </a:lnTo>
                <a:lnTo>
                  <a:pt x="339748" y="1949500"/>
                </a:lnTo>
                <a:lnTo>
                  <a:pt x="320214" y="1990345"/>
                </a:lnTo>
                <a:lnTo>
                  <a:pt x="301212" y="2031482"/>
                </a:lnTo>
                <a:lnTo>
                  <a:pt x="282747" y="2072907"/>
                </a:lnTo>
                <a:lnTo>
                  <a:pt x="264823" y="2114615"/>
                </a:lnTo>
                <a:lnTo>
                  <a:pt x="247445" y="2156602"/>
                </a:lnTo>
                <a:lnTo>
                  <a:pt x="230616" y="2198864"/>
                </a:lnTo>
                <a:lnTo>
                  <a:pt x="214342" y="2241396"/>
                </a:lnTo>
                <a:lnTo>
                  <a:pt x="198625" y="2284195"/>
                </a:lnTo>
                <a:lnTo>
                  <a:pt x="183472" y="2327255"/>
                </a:lnTo>
                <a:lnTo>
                  <a:pt x="168886" y="2370573"/>
                </a:lnTo>
                <a:lnTo>
                  <a:pt x="154872" y="2414144"/>
                </a:lnTo>
                <a:lnTo>
                  <a:pt x="141433" y="2457965"/>
                </a:lnTo>
                <a:lnTo>
                  <a:pt x="128575" y="2502029"/>
                </a:lnTo>
                <a:lnTo>
                  <a:pt x="116301" y="2546335"/>
                </a:lnTo>
                <a:lnTo>
                  <a:pt x="104617" y="2590876"/>
                </a:lnTo>
                <a:lnTo>
                  <a:pt x="93526" y="2635649"/>
                </a:lnTo>
                <a:lnTo>
                  <a:pt x="83033" y="2680650"/>
                </a:lnTo>
                <a:lnTo>
                  <a:pt x="73142" y="2725874"/>
                </a:lnTo>
                <a:lnTo>
                  <a:pt x="63857" y="2771316"/>
                </a:lnTo>
                <a:lnTo>
                  <a:pt x="55183" y="2816974"/>
                </a:lnTo>
                <a:lnTo>
                  <a:pt x="47125" y="2862841"/>
                </a:lnTo>
                <a:lnTo>
                  <a:pt x="39686" y="2908915"/>
                </a:lnTo>
                <a:lnTo>
                  <a:pt x="32871" y="2955190"/>
                </a:lnTo>
                <a:lnTo>
                  <a:pt x="26684" y="3001663"/>
                </a:lnTo>
                <a:lnTo>
                  <a:pt x="21130" y="3048329"/>
                </a:lnTo>
                <a:lnTo>
                  <a:pt x="16213" y="3095184"/>
                </a:lnTo>
                <a:lnTo>
                  <a:pt x="11938" y="3142223"/>
                </a:lnTo>
                <a:lnTo>
                  <a:pt x="8308" y="3189443"/>
                </a:lnTo>
                <a:lnTo>
                  <a:pt x="5329" y="3236838"/>
                </a:lnTo>
                <a:lnTo>
                  <a:pt x="3004" y="3284406"/>
                </a:lnTo>
                <a:lnTo>
                  <a:pt x="1338" y="3332140"/>
                </a:lnTo>
                <a:lnTo>
                  <a:pt x="335" y="3380038"/>
                </a:lnTo>
                <a:lnTo>
                  <a:pt x="0" y="3428094"/>
                </a:lnTo>
                <a:lnTo>
                  <a:pt x="335" y="3476151"/>
                </a:lnTo>
                <a:lnTo>
                  <a:pt x="1338" y="3524049"/>
                </a:lnTo>
                <a:lnTo>
                  <a:pt x="3004" y="3571783"/>
                </a:lnTo>
                <a:lnTo>
                  <a:pt x="5329" y="3619351"/>
                </a:lnTo>
                <a:lnTo>
                  <a:pt x="8308" y="3666746"/>
                </a:lnTo>
                <a:lnTo>
                  <a:pt x="11938" y="3713966"/>
                </a:lnTo>
                <a:lnTo>
                  <a:pt x="16213" y="3761006"/>
                </a:lnTo>
                <a:lnTo>
                  <a:pt x="21130" y="3807861"/>
                </a:lnTo>
                <a:lnTo>
                  <a:pt x="26684" y="3854527"/>
                </a:lnTo>
                <a:lnTo>
                  <a:pt x="32871" y="3901000"/>
                </a:lnTo>
                <a:lnTo>
                  <a:pt x="39686" y="3947276"/>
                </a:lnTo>
                <a:lnTo>
                  <a:pt x="47125" y="3993349"/>
                </a:lnTo>
                <a:lnTo>
                  <a:pt x="55183" y="4039217"/>
                </a:lnTo>
                <a:lnTo>
                  <a:pt x="63857" y="4084875"/>
                </a:lnTo>
                <a:lnTo>
                  <a:pt x="73142" y="4130318"/>
                </a:lnTo>
                <a:lnTo>
                  <a:pt x="83033" y="4175542"/>
                </a:lnTo>
                <a:lnTo>
                  <a:pt x="93526" y="4220542"/>
                </a:lnTo>
                <a:lnTo>
                  <a:pt x="104617" y="4265316"/>
                </a:lnTo>
                <a:lnTo>
                  <a:pt x="116301" y="4309857"/>
                </a:lnTo>
                <a:lnTo>
                  <a:pt x="128575" y="4354162"/>
                </a:lnTo>
                <a:lnTo>
                  <a:pt x="141433" y="4398227"/>
                </a:lnTo>
                <a:lnTo>
                  <a:pt x="154872" y="4442048"/>
                </a:lnTo>
                <a:lnTo>
                  <a:pt x="168886" y="4485619"/>
                </a:lnTo>
                <a:lnTo>
                  <a:pt x="183472" y="4528937"/>
                </a:lnTo>
                <a:lnTo>
                  <a:pt x="198625" y="4571997"/>
                </a:lnTo>
                <a:lnTo>
                  <a:pt x="214342" y="4614796"/>
                </a:lnTo>
                <a:lnTo>
                  <a:pt x="230616" y="4657328"/>
                </a:lnTo>
                <a:lnTo>
                  <a:pt x="247445" y="4699590"/>
                </a:lnTo>
                <a:lnTo>
                  <a:pt x="264823" y="4741578"/>
                </a:lnTo>
                <a:lnTo>
                  <a:pt x="282747" y="4783286"/>
                </a:lnTo>
                <a:lnTo>
                  <a:pt x="301212" y="4824711"/>
                </a:lnTo>
                <a:lnTo>
                  <a:pt x="320214" y="4865848"/>
                </a:lnTo>
                <a:lnTo>
                  <a:pt x="339748" y="4906693"/>
                </a:lnTo>
                <a:lnTo>
                  <a:pt x="359810" y="4947242"/>
                </a:lnTo>
                <a:lnTo>
                  <a:pt x="380395" y="4987490"/>
                </a:lnTo>
                <a:lnTo>
                  <a:pt x="401500" y="5027434"/>
                </a:lnTo>
                <a:lnTo>
                  <a:pt x="423119" y="5067069"/>
                </a:lnTo>
                <a:lnTo>
                  <a:pt x="445249" y="5106390"/>
                </a:lnTo>
                <a:lnTo>
                  <a:pt x="467885" y="5145393"/>
                </a:lnTo>
                <a:lnTo>
                  <a:pt x="491023" y="5184075"/>
                </a:lnTo>
                <a:lnTo>
                  <a:pt x="514659" y="5222430"/>
                </a:lnTo>
                <a:lnTo>
                  <a:pt x="538787" y="5260454"/>
                </a:lnTo>
                <a:lnTo>
                  <a:pt x="563404" y="5298144"/>
                </a:lnTo>
                <a:lnTo>
                  <a:pt x="588505" y="5335494"/>
                </a:lnTo>
                <a:lnTo>
                  <a:pt x="614086" y="5372501"/>
                </a:lnTo>
                <a:lnTo>
                  <a:pt x="640143" y="5409160"/>
                </a:lnTo>
                <a:lnTo>
                  <a:pt x="666671" y="5445467"/>
                </a:lnTo>
                <a:lnTo>
                  <a:pt x="693666" y="5481418"/>
                </a:lnTo>
                <a:lnTo>
                  <a:pt x="721123" y="5517008"/>
                </a:lnTo>
                <a:lnTo>
                  <a:pt x="749038" y="5552233"/>
                </a:lnTo>
                <a:lnTo>
                  <a:pt x="777407" y="5587089"/>
                </a:lnTo>
                <a:lnTo>
                  <a:pt x="806226" y="5621571"/>
                </a:lnTo>
                <a:lnTo>
                  <a:pt x="835489" y="5655675"/>
                </a:lnTo>
                <a:lnTo>
                  <a:pt x="865194" y="5689398"/>
                </a:lnTo>
                <a:lnTo>
                  <a:pt x="895334" y="5722733"/>
                </a:lnTo>
                <a:lnTo>
                  <a:pt x="925906" y="5755678"/>
                </a:lnTo>
                <a:lnTo>
                  <a:pt x="956906" y="5788229"/>
                </a:lnTo>
                <a:lnTo>
                  <a:pt x="988329" y="5820379"/>
                </a:lnTo>
                <a:lnTo>
                  <a:pt x="1020171" y="5852126"/>
                </a:lnTo>
                <a:lnTo>
                  <a:pt x="1052428" y="5883465"/>
                </a:lnTo>
                <a:lnTo>
                  <a:pt x="1085094" y="5914392"/>
                </a:lnTo>
                <a:lnTo>
                  <a:pt x="1118166" y="5944903"/>
                </a:lnTo>
                <a:lnTo>
                  <a:pt x="1151640" y="5974992"/>
                </a:lnTo>
                <a:lnTo>
                  <a:pt x="1185511" y="6004657"/>
                </a:lnTo>
                <a:lnTo>
                  <a:pt x="1219774" y="6033892"/>
                </a:lnTo>
                <a:lnTo>
                  <a:pt x="1254425" y="6062693"/>
                </a:lnTo>
                <a:lnTo>
                  <a:pt x="1289461" y="6091057"/>
                </a:lnTo>
                <a:lnTo>
                  <a:pt x="1324876" y="6118978"/>
                </a:lnTo>
                <a:lnTo>
                  <a:pt x="1360666" y="6146453"/>
                </a:lnTo>
                <a:lnTo>
                  <a:pt x="1396827" y="6173476"/>
                </a:lnTo>
                <a:lnTo>
                  <a:pt x="1433354" y="6200045"/>
                </a:lnTo>
                <a:lnTo>
                  <a:pt x="1470244" y="6226154"/>
                </a:lnTo>
                <a:lnTo>
                  <a:pt x="1507491" y="6251799"/>
                </a:lnTo>
                <a:lnTo>
                  <a:pt x="1545092" y="6276976"/>
                </a:lnTo>
                <a:lnTo>
                  <a:pt x="1583041" y="6301681"/>
                </a:lnTo>
                <a:lnTo>
                  <a:pt x="1621335" y="6325910"/>
                </a:lnTo>
                <a:lnTo>
                  <a:pt x="1659970" y="6349657"/>
                </a:lnTo>
                <a:lnTo>
                  <a:pt x="1698940" y="6372919"/>
                </a:lnTo>
                <a:lnTo>
                  <a:pt x="1738242" y="6395691"/>
                </a:lnTo>
                <a:lnTo>
                  <a:pt x="1777871" y="6417970"/>
                </a:lnTo>
                <a:lnTo>
                  <a:pt x="1817823" y="6439751"/>
                </a:lnTo>
                <a:lnTo>
                  <a:pt x="1858094" y="6461029"/>
                </a:lnTo>
                <a:lnTo>
                  <a:pt x="1898678" y="6481800"/>
                </a:lnTo>
                <a:lnTo>
                  <a:pt x="1939572" y="6502060"/>
                </a:lnTo>
                <a:lnTo>
                  <a:pt x="1980771" y="6521806"/>
                </a:lnTo>
                <a:lnTo>
                  <a:pt x="2022272" y="6541031"/>
                </a:lnTo>
                <a:lnTo>
                  <a:pt x="2064069" y="6559733"/>
                </a:lnTo>
                <a:lnTo>
                  <a:pt x="2106158" y="6577906"/>
                </a:lnTo>
                <a:lnTo>
                  <a:pt x="2148536" y="6595547"/>
                </a:lnTo>
                <a:lnTo>
                  <a:pt x="2191196" y="6612651"/>
                </a:lnTo>
                <a:lnTo>
                  <a:pt x="2234136" y="6629214"/>
                </a:lnTo>
                <a:lnTo>
                  <a:pt x="2277351" y="6645232"/>
                </a:lnTo>
                <a:lnTo>
                  <a:pt x="2320836" y="6660699"/>
                </a:lnTo>
                <a:lnTo>
                  <a:pt x="2364587" y="6675613"/>
                </a:lnTo>
                <a:lnTo>
                  <a:pt x="2408600" y="6689969"/>
                </a:lnTo>
                <a:lnTo>
                  <a:pt x="2452870" y="6703762"/>
                </a:lnTo>
                <a:lnTo>
                  <a:pt x="2497393" y="6716989"/>
                </a:lnTo>
                <a:lnTo>
                  <a:pt x="2542165" y="6729644"/>
                </a:lnTo>
                <a:lnTo>
                  <a:pt x="2587181" y="6741723"/>
                </a:lnTo>
                <a:lnTo>
                  <a:pt x="2632437" y="6753223"/>
                </a:lnTo>
                <a:lnTo>
                  <a:pt x="2677929" y="6764139"/>
                </a:lnTo>
                <a:lnTo>
                  <a:pt x="2723651" y="6774467"/>
                </a:lnTo>
                <a:lnTo>
                  <a:pt x="2769601" y="6784202"/>
                </a:lnTo>
                <a:lnTo>
                  <a:pt x="2815772" y="6793340"/>
                </a:lnTo>
                <a:lnTo>
                  <a:pt x="2862162" y="6801876"/>
                </a:lnTo>
                <a:lnTo>
                  <a:pt x="2908766" y="6809808"/>
                </a:lnTo>
                <a:lnTo>
                  <a:pt x="2955579" y="6817129"/>
                </a:lnTo>
                <a:lnTo>
                  <a:pt x="3002596" y="6823836"/>
                </a:lnTo>
                <a:lnTo>
                  <a:pt x="3049815" y="6829925"/>
                </a:lnTo>
                <a:lnTo>
                  <a:pt x="3097229" y="6835392"/>
                </a:lnTo>
                <a:lnTo>
                  <a:pt x="3144836" y="6840231"/>
                </a:lnTo>
                <a:lnTo>
                  <a:pt x="3192630" y="6844439"/>
                </a:lnTo>
                <a:lnTo>
                  <a:pt x="3240607" y="6848011"/>
                </a:lnTo>
                <a:lnTo>
                  <a:pt x="3288763" y="6850944"/>
                </a:lnTo>
                <a:lnTo>
                  <a:pt x="3337093" y="6853232"/>
                </a:lnTo>
                <a:lnTo>
                  <a:pt x="3385594" y="6854872"/>
                </a:lnTo>
                <a:lnTo>
                  <a:pt x="3434260" y="6855859"/>
                </a:lnTo>
                <a:lnTo>
                  <a:pt x="3486459" y="6856189"/>
                </a:lnTo>
                <a:lnTo>
                  <a:pt x="3489768" y="6855948"/>
                </a:lnTo>
                <a:lnTo>
                  <a:pt x="3493129" y="6855937"/>
                </a:lnTo>
                <a:lnTo>
                  <a:pt x="3493129" y="6180125"/>
                </a:lnTo>
                <a:lnTo>
                  <a:pt x="3541998" y="6179622"/>
                </a:lnTo>
                <a:lnTo>
                  <a:pt x="3590686" y="6178389"/>
                </a:lnTo>
                <a:lnTo>
                  <a:pt x="3639188" y="6176431"/>
                </a:lnTo>
                <a:lnTo>
                  <a:pt x="3687498" y="6173755"/>
                </a:lnTo>
                <a:lnTo>
                  <a:pt x="3735611" y="6170364"/>
                </a:lnTo>
                <a:lnTo>
                  <a:pt x="3783521" y="6166265"/>
                </a:lnTo>
                <a:lnTo>
                  <a:pt x="3831222" y="6161462"/>
                </a:lnTo>
                <a:lnTo>
                  <a:pt x="3878711" y="6155962"/>
                </a:lnTo>
                <a:lnTo>
                  <a:pt x="3925980" y="6149769"/>
                </a:lnTo>
                <a:lnTo>
                  <a:pt x="3973025" y="6142889"/>
                </a:lnTo>
                <a:lnTo>
                  <a:pt x="4019841" y="6135326"/>
                </a:lnTo>
                <a:lnTo>
                  <a:pt x="4066421" y="6127088"/>
                </a:lnTo>
                <a:lnTo>
                  <a:pt x="4112761" y="6118177"/>
                </a:lnTo>
                <a:lnTo>
                  <a:pt x="4158855" y="6108601"/>
                </a:lnTo>
                <a:lnTo>
                  <a:pt x="4204698" y="6098364"/>
                </a:lnTo>
                <a:lnTo>
                  <a:pt x="4250284" y="6087471"/>
                </a:lnTo>
                <a:lnTo>
                  <a:pt x="4295608" y="6075928"/>
                </a:lnTo>
                <a:lnTo>
                  <a:pt x="4340665" y="6063741"/>
                </a:lnTo>
                <a:lnTo>
                  <a:pt x="4385448" y="6050914"/>
                </a:lnTo>
                <a:lnTo>
                  <a:pt x="4429954" y="6037452"/>
                </a:lnTo>
                <a:lnTo>
                  <a:pt x="4474175" y="6023362"/>
                </a:lnTo>
                <a:lnTo>
                  <a:pt x="4518108" y="6008648"/>
                </a:lnTo>
                <a:lnTo>
                  <a:pt x="4561746" y="5993317"/>
                </a:lnTo>
                <a:lnTo>
                  <a:pt x="4605084" y="5977372"/>
                </a:lnTo>
                <a:lnTo>
                  <a:pt x="4648117" y="5960819"/>
                </a:lnTo>
                <a:lnTo>
                  <a:pt x="4690840" y="5943664"/>
                </a:lnTo>
                <a:lnTo>
                  <a:pt x="4733246" y="5925912"/>
                </a:lnTo>
                <a:lnTo>
                  <a:pt x="4775330" y="5907569"/>
                </a:lnTo>
                <a:lnTo>
                  <a:pt x="4817088" y="5888639"/>
                </a:lnTo>
                <a:lnTo>
                  <a:pt x="4858514" y="5869128"/>
                </a:lnTo>
                <a:lnTo>
                  <a:pt x="4899602" y="5849041"/>
                </a:lnTo>
                <a:lnTo>
                  <a:pt x="4940347" y="5828384"/>
                </a:lnTo>
                <a:lnTo>
                  <a:pt x="4980743" y="5807162"/>
                </a:lnTo>
                <a:lnTo>
                  <a:pt x="5020785" y="5785379"/>
                </a:lnTo>
                <a:lnTo>
                  <a:pt x="5060468" y="5763043"/>
                </a:lnTo>
                <a:lnTo>
                  <a:pt x="5099787" y="5740157"/>
                </a:lnTo>
                <a:lnTo>
                  <a:pt x="5138735" y="5716727"/>
                </a:lnTo>
                <a:lnTo>
                  <a:pt x="5177308" y="5692759"/>
                </a:lnTo>
                <a:lnTo>
                  <a:pt x="5215500" y="5668257"/>
                </a:lnTo>
                <a:lnTo>
                  <a:pt x="5253306" y="5643227"/>
                </a:lnTo>
                <a:lnTo>
                  <a:pt x="5290720" y="5617675"/>
                </a:lnTo>
                <a:lnTo>
                  <a:pt x="5327737" y="5591606"/>
                </a:lnTo>
                <a:lnTo>
                  <a:pt x="5364352" y="5565024"/>
                </a:lnTo>
                <a:lnTo>
                  <a:pt x="5400559" y="5537936"/>
                </a:lnTo>
                <a:lnTo>
                  <a:pt x="5436352" y="5510346"/>
                </a:lnTo>
                <a:lnTo>
                  <a:pt x="5471727" y="5482260"/>
                </a:lnTo>
                <a:lnTo>
                  <a:pt x="5506678" y="5453684"/>
                </a:lnTo>
                <a:lnTo>
                  <a:pt x="5541199" y="5424622"/>
                </a:lnTo>
                <a:lnTo>
                  <a:pt x="5575285" y="5395080"/>
                </a:lnTo>
                <a:lnTo>
                  <a:pt x="5608931" y="5365063"/>
                </a:lnTo>
                <a:lnTo>
                  <a:pt x="5642132" y="5334576"/>
                </a:lnTo>
                <a:lnTo>
                  <a:pt x="5674881" y="5303626"/>
                </a:lnTo>
                <a:lnTo>
                  <a:pt x="5707174" y="5272216"/>
                </a:lnTo>
                <a:lnTo>
                  <a:pt x="5739005" y="5240353"/>
                </a:lnTo>
                <a:lnTo>
                  <a:pt x="5770369" y="5208041"/>
                </a:lnTo>
                <a:lnTo>
                  <a:pt x="5801260" y="5175287"/>
                </a:lnTo>
                <a:lnTo>
                  <a:pt x="5831673" y="5142095"/>
                </a:lnTo>
                <a:lnTo>
                  <a:pt x="5861602" y="5108470"/>
                </a:lnTo>
                <a:lnTo>
                  <a:pt x="5891043" y="5074419"/>
                </a:lnTo>
                <a:lnTo>
                  <a:pt x="5919989" y="5039946"/>
                </a:lnTo>
                <a:lnTo>
                  <a:pt x="5948436" y="5005056"/>
                </a:lnTo>
                <a:lnTo>
                  <a:pt x="5976378" y="4969755"/>
                </a:lnTo>
                <a:lnTo>
                  <a:pt x="6003809" y="4934049"/>
                </a:lnTo>
                <a:lnTo>
                  <a:pt x="6030724" y="4897942"/>
                </a:lnTo>
                <a:lnTo>
                  <a:pt x="6057118" y="4861440"/>
                </a:lnTo>
                <a:lnTo>
                  <a:pt x="6082986" y="4824548"/>
                </a:lnTo>
                <a:lnTo>
                  <a:pt x="6108321" y="4787272"/>
                </a:lnTo>
                <a:lnTo>
                  <a:pt x="6133119" y="4749616"/>
                </a:lnTo>
                <a:lnTo>
                  <a:pt x="6157374" y="4711586"/>
                </a:lnTo>
                <a:lnTo>
                  <a:pt x="6181081" y="4673188"/>
                </a:lnTo>
                <a:lnTo>
                  <a:pt x="6204234" y="4634427"/>
                </a:lnTo>
                <a:lnTo>
                  <a:pt x="6226828" y="4595307"/>
                </a:lnTo>
                <a:lnTo>
                  <a:pt x="6248857" y="4555835"/>
                </a:lnTo>
                <a:lnTo>
                  <a:pt x="6270317" y="4516016"/>
                </a:lnTo>
                <a:lnTo>
                  <a:pt x="6291202" y="4475854"/>
                </a:lnTo>
                <a:lnTo>
                  <a:pt x="6311505" y="4435356"/>
                </a:lnTo>
                <a:lnTo>
                  <a:pt x="6331223" y="4394526"/>
                </a:lnTo>
                <a:lnTo>
                  <a:pt x="6350349" y="4353370"/>
                </a:lnTo>
                <a:lnTo>
                  <a:pt x="6368879" y="4311894"/>
                </a:lnTo>
                <a:lnTo>
                  <a:pt x="6386806" y="4270102"/>
                </a:lnTo>
                <a:lnTo>
                  <a:pt x="6404125" y="4228000"/>
                </a:lnTo>
                <a:lnTo>
                  <a:pt x="6420832" y="4185593"/>
                </a:lnTo>
                <a:lnTo>
                  <a:pt x="6436920" y="4142886"/>
                </a:lnTo>
                <a:lnTo>
                  <a:pt x="6452384" y="4099885"/>
                </a:lnTo>
                <a:lnTo>
                  <a:pt x="6467219" y="4056596"/>
                </a:lnTo>
                <a:lnTo>
                  <a:pt x="6481419" y="4013022"/>
                </a:lnTo>
                <a:lnTo>
                  <a:pt x="6494979" y="3969171"/>
                </a:lnTo>
                <a:lnTo>
                  <a:pt x="6507894" y="3925046"/>
                </a:lnTo>
                <a:lnTo>
                  <a:pt x="6520157" y="3880654"/>
                </a:lnTo>
                <a:lnTo>
                  <a:pt x="6531765" y="3835999"/>
                </a:lnTo>
                <a:lnTo>
                  <a:pt x="6542711" y="3791087"/>
                </a:lnTo>
                <a:lnTo>
                  <a:pt x="6552990" y="3745924"/>
                </a:lnTo>
                <a:lnTo>
                  <a:pt x="6562596" y="3700514"/>
                </a:lnTo>
                <a:lnTo>
                  <a:pt x="6571525" y="3654863"/>
                </a:lnTo>
                <a:lnTo>
                  <a:pt x="6579770" y="3608976"/>
                </a:lnTo>
                <a:lnTo>
                  <a:pt x="6587327" y="3562859"/>
                </a:lnTo>
                <a:lnTo>
                  <a:pt x="6594189" y="3516516"/>
                </a:lnTo>
                <a:lnTo>
                  <a:pt x="6600352" y="3469954"/>
                </a:lnTo>
                <a:lnTo>
                  <a:pt x="6605811" y="3423177"/>
                </a:lnTo>
                <a:lnTo>
                  <a:pt x="6610559" y="3376191"/>
                </a:lnTo>
                <a:lnTo>
                  <a:pt x="6614591" y="3329001"/>
                </a:lnTo>
                <a:lnTo>
                  <a:pt x="6617902" y="3281612"/>
                </a:lnTo>
                <a:lnTo>
                  <a:pt x="6620487" y="3234030"/>
                </a:lnTo>
                <a:lnTo>
                  <a:pt x="6622340" y="3186260"/>
                </a:lnTo>
                <a:lnTo>
                  <a:pt x="6623456" y="3138308"/>
                </a:lnTo>
                <a:lnTo>
                  <a:pt x="6623829" y="3090178"/>
                </a:lnTo>
                <a:lnTo>
                  <a:pt x="6623462" y="3042413"/>
                </a:lnTo>
                <a:lnTo>
                  <a:pt x="6622363" y="2994823"/>
                </a:lnTo>
                <a:lnTo>
                  <a:pt x="6620538" y="2947412"/>
                </a:lnTo>
                <a:lnTo>
                  <a:pt x="6617992" y="2900187"/>
                </a:lnTo>
                <a:lnTo>
                  <a:pt x="6614731" y="2853151"/>
                </a:lnTo>
                <a:lnTo>
                  <a:pt x="6610759" y="2806311"/>
                </a:lnTo>
                <a:lnTo>
                  <a:pt x="6606082" y="2759672"/>
                </a:lnTo>
                <a:lnTo>
                  <a:pt x="6600706" y="2713238"/>
                </a:lnTo>
                <a:lnTo>
                  <a:pt x="6594635" y="2667015"/>
                </a:lnTo>
                <a:lnTo>
                  <a:pt x="6587874" y="2621008"/>
                </a:lnTo>
                <a:lnTo>
                  <a:pt x="6580430" y="2575222"/>
                </a:lnTo>
                <a:lnTo>
                  <a:pt x="6572308" y="2529663"/>
                </a:lnTo>
                <a:lnTo>
                  <a:pt x="6563512" y="2484335"/>
                </a:lnTo>
                <a:lnTo>
                  <a:pt x="6554047" y="2439245"/>
                </a:lnTo>
                <a:lnTo>
                  <a:pt x="6543920" y="2394396"/>
                </a:lnTo>
                <a:lnTo>
                  <a:pt x="6533136" y="2349795"/>
                </a:lnTo>
                <a:lnTo>
                  <a:pt x="6521699" y="2305446"/>
                </a:lnTo>
                <a:lnTo>
                  <a:pt x="6509616" y="2261355"/>
                </a:lnTo>
                <a:lnTo>
                  <a:pt x="6496890" y="2217526"/>
                </a:lnTo>
                <a:lnTo>
                  <a:pt x="6483528" y="2173966"/>
                </a:lnTo>
                <a:lnTo>
                  <a:pt x="6469535" y="2130679"/>
                </a:lnTo>
                <a:lnTo>
                  <a:pt x="6454916" y="2087670"/>
                </a:lnTo>
                <a:lnTo>
                  <a:pt x="6439677" y="2044945"/>
                </a:lnTo>
                <a:lnTo>
                  <a:pt x="6423822" y="2002509"/>
                </a:lnTo>
                <a:lnTo>
                  <a:pt x="6407357" y="1960366"/>
                </a:lnTo>
                <a:lnTo>
                  <a:pt x="6390288" y="1918523"/>
                </a:lnTo>
                <a:lnTo>
                  <a:pt x="6372619" y="1876984"/>
                </a:lnTo>
                <a:lnTo>
                  <a:pt x="6354355" y="1835755"/>
                </a:lnTo>
                <a:lnTo>
                  <a:pt x="6335503" y="1794841"/>
                </a:lnTo>
                <a:lnTo>
                  <a:pt x="6316067" y="1754246"/>
                </a:lnTo>
                <a:lnTo>
                  <a:pt x="6296053" y="1713977"/>
                </a:lnTo>
                <a:lnTo>
                  <a:pt x="6275466" y="1674038"/>
                </a:lnTo>
                <a:lnTo>
                  <a:pt x="6254311" y="1634434"/>
                </a:lnTo>
                <a:lnTo>
                  <a:pt x="6232593" y="1595171"/>
                </a:lnTo>
                <a:lnTo>
                  <a:pt x="6210318" y="1556255"/>
                </a:lnTo>
                <a:lnTo>
                  <a:pt x="6187491" y="1517689"/>
                </a:lnTo>
                <a:lnTo>
                  <a:pt x="6164117" y="1479479"/>
                </a:lnTo>
                <a:lnTo>
                  <a:pt x="6140202" y="1441632"/>
                </a:lnTo>
                <a:lnTo>
                  <a:pt x="6115751" y="1404150"/>
                </a:lnTo>
                <a:lnTo>
                  <a:pt x="6090769" y="1367041"/>
                </a:lnTo>
                <a:lnTo>
                  <a:pt x="6065261" y="1330309"/>
                </a:lnTo>
                <a:lnTo>
                  <a:pt x="6039233" y="1293959"/>
                </a:lnTo>
                <a:lnTo>
                  <a:pt x="6012690" y="1257997"/>
                </a:lnTo>
                <a:lnTo>
                  <a:pt x="5985637" y="1222427"/>
                </a:lnTo>
                <a:lnTo>
                  <a:pt x="5958079" y="1187255"/>
                </a:lnTo>
                <a:lnTo>
                  <a:pt x="5930022" y="1152486"/>
                </a:lnTo>
                <a:lnTo>
                  <a:pt x="5901472" y="1118125"/>
                </a:lnTo>
                <a:lnTo>
                  <a:pt x="5872432" y="1084178"/>
                </a:lnTo>
                <a:lnTo>
                  <a:pt x="5842910" y="1050650"/>
                </a:lnTo>
                <a:lnTo>
                  <a:pt x="5812909" y="1017545"/>
                </a:lnTo>
                <a:lnTo>
                  <a:pt x="5782435" y="984869"/>
                </a:lnTo>
                <a:lnTo>
                  <a:pt x="5751494" y="952628"/>
                </a:lnTo>
                <a:lnTo>
                  <a:pt x="5720091" y="920826"/>
                </a:lnTo>
                <a:lnTo>
                  <a:pt x="5688230" y="889468"/>
                </a:lnTo>
                <a:lnTo>
                  <a:pt x="5655918" y="858561"/>
                </a:lnTo>
                <a:lnTo>
                  <a:pt x="5623159" y="828108"/>
                </a:lnTo>
                <a:lnTo>
                  <a:pt x="5589959" y="798115"/>
                </a:lnTo>
                <a:lnTo>
                  <a:pt x="5556324" y="768588"/>
                </a:lnTo>
                <a:lnTo>
                  <a:pt x="5522257" y="739532"/>
                </a:lnTo>
                <a:lnTo>
                  <a:pt x="5487765" y="710951"/>
                </a:lnTo>
                <a:lnTo>
                  <a:pt x="5452854" y="682851"/>
                </a:lnTo>
                <a:lnTo>
                  <a:pt x="5417527" y="655237"/>
                </a:lnTo>
                <a:lnTo>
                  <a:pt x="5381791" y="628115"/>
                </a:lnTo>
                <a:lnTo>
                  <a:pt x="5345650" y="601489"/>
                </a:lnTo>
                <a:lnTo>
                  <a:pt x="5309111" y="575365"/>
                </a:lnTo>
                <a:lnTo>
                  <a:pt x="5272178" y="549748"/>
                </a:lnTo>
                <a:lnTo>
                  <a:pt x="5234857" y="524643"/>
                </a:lnTo>
                <a:lnTo>
                  <a:pt x="5197152" y="500055"/>
                </a:lnTo>
                <a:lnTo>
                  <a:pt x="5159070" y="475990"/>
                </a:lnTo>
                <a:lnTo>
                  <a:pt x="5120615" y="452453"/>
                </a:lnTo>
                <a:lnTo>
                  <a:pt x="5081792" y="429448"/>
                </a:lnTo>
                <a:lnTo>
                  <a:pt x="5042608" y="406981"/>
                </a:lnTo>
                <a:lnTo>
                  <a:pt x="5003067" y="385058"/>
                </a:lnTo>
                <a:lnTo>
                  <a:pt x="4963174" y="363683"/>
                </a:lnTo>
                <a:lnTo>
                  <a:pt x="4922936" y="342862"/>
                </a:lnTo>
                <a:lnTo>
                  <a:pt x="4882356" y="322600"/>
                </a:lnTo>
                <a:lnTo>
                  <a:pt x="4841441" y="302902"/>
                </a:lnTo>
                <a:lnTo>
                  <a:pt x="4800195" y="283773"/>
                </a:lnTo>
                <a:lnTo>
                  <a:pt x="4758624" y="265218"/>
                </a:lnTo>
                <a:lnTo>
                  <a:pt x="4716734" y="247243"/>
                </a:lnTo>
                <a:lnTo>
                  <a:pt x="4674529" y="229853"/>
                </a:lnTo>
                <a:lnTo>
                  <a:pt x="4632014" y="213053"/>
                </a:lnTo>
                <a:lnTo>
                  <a:pt x="4589196" y="196848"/>
                </a:lnTo>
                <a:lnTo>
                  <a:pt x="4546079" y="181244"/>
                </a:lnTo>
                <a:lnTo>
                  <a:pt x="4502668" y="166245"/>
                </a:lnTo>
                <a:lnTo>
                  <a:pt x="4458970" y="151857"/>
                </a:lnTo>
                <a:lnTo>
                  <a:pt x="4414988" y="138085"/>
                </a:lnTo>
                <a:lnTo>
                  <a:pt x="4370729" y="124934"/>
                </a:lnTo>
                <a:lnTo>
                  <a:pt x="4326198" y="112410"/>
                </a:lnTo>
                <a:lnTo>
                  <a:pt x="4281399" y="100517"/>
                </a:lnTo>
                <a:lnTo>
                  <a:pt x="4236339" y="89261"/>
                </a:lnTo>
                <a:lnTo>
                  <a:pt x="4191023" y="78646"/>
                </a:lnTo>
                <a:lnTo>
                  <a:pt x="4145455" y="68679"/>
                </a:lnTo>
                <a:lnTo>
                  <a:pt x="4099641" y="59365"/>
                </a:lnTo>
                <a:lnTo>
                  <a:pt x="4053586" y="50707"/>
                </a:lnTo>
                <a:lnTo>
                  <a:pt x="4007296" y="42713"/>
                </a:lnTo>
                <a:lnTo>
                  <a:pt x="3960776" y="35386"/>
                </a:lnTo>
                <a:lnTo>
                  <a:pt x="3914032" y="28733"/>
                </a:lnTo>
                <a:lnTo>
                  <a:pt x="3867067" y="22758"/>
                </a:lnTo>
                <a:lnTo>
                  <a:pt x="3819889" y="17466"/>
                </a:lnTo>
                <a:lnTo>
                  <a:pt x="3772501" y="12863"/>
                </a:lnTo>
                <a:lnTo>
                  <a:pt x="3724910" y="8954"/>
                </a:lnTo>
                <a:lnTo>
                  <a:pt x="3677120" y="5745"/>
                </a:lnTo>
                <a:lnTo>
                  <a:pt x="3629137" y="3239"/>
                </a:lnTo>
                <a:lnTo>
                  <a:pt x="3580966" y="1443"/>
                </a:lnTo>
                <a:lnTo>
                  <a:pt x="3532613" y="361"/>
                </a:lnTo>
                <a:lnTo>
                  <a:pt x="3483087" y="0"/>
                </a:lnTo>
                <a:close/>
              </a:path>
            </a:pathLst>
          </a:custGeom>
          <a:solidFill>
            <a:srgbClr val="D181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BA45E3F-205F-9E4A-9012-048C7DA14A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1079" y="1762125"/>
            <a:ext cx="2955073" cy="100337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 lang="fi-FI" sz="2800" b="1" i="0" smtClean="0">
                <a:effectLst/>
                <a:latin typeface="Source Sans Pro" panose="020B0503030403020204" pitchFamily="34" charset="0"/>
              </a:defRPr>
            </a:lvl1pPr>
          </a:lstStyle>
          <a:p>
            <a:pPr marL="10012">
              <a:lnSpc>
                <a:spcPct val="100000"/>
              </a:lnSpc>
              <a:spcBef>
                <a:spcPts val="281"/>
              </a:spcBef>
            </a:pPr>
            <a:r>
              <a:rPr lang="fi-FI" spc="61"/>
              <a:t>Muokkaa ots. perustyyl. napsautt.</a:t>
            </a:r>
            <a:endParaRPr lang="fi-FI" spc="61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8F13509-ED6A-B745-9214-2A9749948E30}"/>
              </a:ext>
            </a:extLst>
          </p:cNvPr>
          <p:cNvSpPr txBox="1"/>
          <p:nvPr userDrawn="1"/>
        </p:nvSpPr>
        <p:spPr>
          <a:xfrm>
            <a:off x="6215290" y="4085082"/>
            <a:ext cx="3851181" cy="1746427"/>
          </a:xfrm>
          <a:prstGeom prst="rect">
            <a:avLst/>
          </a:prstGeom>
        </p:spPr>
        <p:txBody>
          <a:bodyPr vert="horz" wrap="square" lIns="0" tIns="28880" rIns="0" bIns="0" rtlCol="0">
            <a:spAutoFit/>
          </a:bodyPr>
          <a:lstStyle/>
          <a:p>
            <a:pPr marL="7701">
              <a:spcBef>
                <a:spcPts val="227"/>
              </a:spcBef>
            </a:pPr>
            <a:r>
              <a:rPr sz="1400" b="1" spc="27">
                <a:solidFill>
                  <a:srgbClr val="4F5252"/>
                </a:solidFill>
                <a:latin typeface="Source Sans Pro"/>
                <a:cs typeface="Source Sans Pro"/>
              </a:rPr>
              <a:t>YHDENVERTAISUUSVALTUUTETUN</a:t>
            </a:r>
            <a:r>
              <a:rPr sz="1400" b="1" spc="91">
                <a:solidFill>
                  <a:srgbClr val="4F5252"/>
                </a:solidFill>
                <a:latin typeface="Source Sans Pro"/>
                <a:cs typeface="Source Sans Pro"/>
              </a:rPr>
              <a:t> </a:t>
            </a:r>
            <a:r>
              <a:rPr sz="1400" b="1" spc="21">
                <a:solidFill>
                  <a:srgbClr val="4F5252"/>
                </a:solidFill>
                <a:latin typeface="Source Sans Pro"/>
                <a:cs typeface="Source Sans Pro"/>
              </a:rPr>
              <a:t>TOIMISTO</a:t>
            </a:r>
            <a:endParaRPr sz="1400">
              <a:latin typeface="Source Sans Pro"/>
              <a:cs typeface="Source Sans Pro"/>
            </a:endParaRPr>
          </a:p>
          <a:p>
            <a:pPr marL="7701">
              <a:spcBef>
                <a:spcPts val="170"/>
              </a:spcBef>
            </a:pPr>
            <a:r>
              <a:rPr sz="1400" spc="-27">
                <a:solidFill>
                  <a:srgbClr val="4F5252"/>
                </a:solidFill>
                <a:latin typeface="Source Sans Pro"/>
                <a:cs typeface="Source Sans Pro"/>
              </a:rPr>
              <a:t>Tel </a:t>
            </a:r>
            <a:r>
              <a:rPr sz="1400" spc="-3">
                <a:solidFill>
                  <a:srgbClr val="4F5252"/>
                </a:solidFill>
                <a:latin typeface="Source Sans Pro"/>
                <a:cs typeface="Source Sans Pro"/>
              </a:rPr>
              <a:t>+358 (0) 295 666</a:t>
            </a:r>
            <a:r>
              <a:rPr sz="1400" spc="18">
                <a:solidFill>
                  <a:srgbClr val="4F5252"/>
                </a:solidFill>
                <a:latin typeface="Source Sans Pro"/>
                <a:cs typeface="Source Sans Pro"/>
              </a:rPr>
              <a:t> </a:t>
            </a:r>
            <a:r>
              <a:rPr sz="1400" spc="-3">
                <a:solidFill>
                  <a:srgbClr val="4F5252"/>
                </a:solidFill>
                <a:latin typeface="Source Sans Pro"/>
                <a:cs typeface="Source Sans Pro"/>
              </a:rPr>
              <a:t>8</a:t>
            </a:r>
            <a:r>
              <a:rPr lang="fi-FI" sz="1400" spc="-3">
                <a:solidFill>
                  <a:srgbClr val="4F5252"/>
                </a:solidFill>
                <a:latin typeface="Source Sans Pro"/>
                <a:cs typeface="Source Sans Pro"/>
              </a:rPr>
              <a:t>00</a:t>
            </a:r>
            <a:endParaRPr sz="1400">
              <a:latin typeface="Source Sans Pro"/>
              <a:cs typeface="Source Sans Pro"/>
            </a:endParaRPr>
          </a:p>
          <a:p>
            <a:pPr marL="7701">
              <a:spcBef>
                <a:spcPts val="167"/>
              </a:spcBef>
            </a:pPr>
            <a:r>
              <a:rPr sz="1400" spc="-6" err="1">
                <a:solidFill>
                  <a:srgbClr val="4F5252"/>
                </a:solidFill>
                <a:latin typeface="Source Sans Pro"/>
                <a:cs typeface="Source Sans Pro"/>
              </a:rPr>
              <a:t>www.syrjintä.fi</a:t>
            </a:r>
            <a:endParaRPr sz="1400">
              <a:latin typeface="Source Sans Pro"/>
              <a:cs typeface="Source Sans Pro"/>
            </a:endParaRPr>
          </a:p>
          <a:p>
            <a:pPr marL="267234" marR="3081">
              <a:lnSpc>
                <a:spcPct val="162700"/>
              </a:lnSpc>
            </a:pPr>
            <a:r>
              <a:rPr sz="1400" spc="-9">
                <a:solidFill>
                  <a:srgbClr val="0563C1"/>
                </a:solidFill>
                <a:latin typeface="Source Sans Pro"/>
                <a:cs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www.facebook.com/yhdenvertaisuus </a:t>
            </a:r>
            <a:r>
              <a:rPr sz="1400" spc="-9">
                <a:solidFill>
                  <a:srgbClr val="0563C1"/>
                </a:solidFill>
                <a:latin typeface="Source Sans Pro"/>
                <a:cs typeface="Source Sans Pro"/>
              </a:rPr>
              <a:t> </a:t>
            </a:r>
            <a:r>
              <a:rPr sz="1400" spc="-6">
                <a:solidFill>
                  <a:srgbClr val="4F5252"/>
                </a:solidFill>
                <a:latin typeface="Source Sans Pro"/>
                <a:cs typeface="Source Sans Pro"/>
              </a:rPr>
              <a:t>@yhdenvertaisuus  @yhdenvertaisuusvaltuutettu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0" name="object 8" descr="Logo: Yhdenvertaisuusvaltuutettu, Diskrimineringsombudsmannen,non-discrimination ombudsman, Ovttaveardásašvuođaáittardeaddji">
            <a:extLst>
              <a:ext uri="{FF2B5EF4-FFF2-40B4-BE49-F238E27FC236}">
                <a16:creationId xmlns:a16="http://schemas.microsoft.com/office/drawing/2014/main" id="{48B2435A-33A3-C342-86A1-6E0314F376FE}"/>
              </a:ext>
            </a:extLst>
          </p:cNvPr>
          <p:cNvSpPr/>
          <p:nvPr userDrawn="1"/>
        </p:nvSpPr>
        <p:spPr>
          <a:xfrm>
            <a:off x="6204174" y="565956"/>
            <a:ext cx="3851181" cy="2942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26C787A-7154-C74D-A9D2-7CD1B9E0F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98" y="3900774"/>
            <a:ext cx="3353754" cy="87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4" descr="Logo: Facebook">
            <a:extLst>
              <a:ext uri="{FF2B5EF4-FFF2-40B4-BE49-F238E27FC236}">
                <a16:creationId xmlns:a16="http://schemas.microsoft.com/office/drawing/2014/main" id="{98832F60-BD45-374F-92B7-004D35B819D8}"/>
              </a:ext>
            </a:extLst>
          </p:cNvPr>
          <p:cNvSpPr/>
          <p:nvPr userDrawn="1"/>
        </p:nvSpPr>
        <p:spPr>
          <a:xfrm>
            <a:off x="6222991" y="4889612"/>
            <a:ext cx="201231" cy="201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5" descr="Logo: Twitter">
            <a:extLst>
              <a:ext uri="{FF2B5EF4-FFF2-40B4-BE49-F238E27FC236}">
                <a16:creationId xmlns:a16="http://schemas.microsoft.com/office/drawing/2014/main" id="{8FB8179C-59DE-4F46-8ACC-93D18C73CC0A}"/>
              </a:ext>
            </a:extLst>
          </p:cNvPr>
          <p:cNvSpPr/>
          <p:nvPr userDrawn="1"/>
        </p:nvSpPr>
        <p:spPr>
          <a:xfrm>
            <a:off x="6222991" y="5244915"/>
            <a:ext cx="201231" cy="201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6" descr="Logo: Instagram">
            <a:extLst>
              <a:ext uri="{FF2B5EF4-FFF2-40B4-BE49-F238E27FC236}">
                <a16:creationId xmlns:a16="http://schemas.microsoft.com/office/drawing/2014/main" id="{373634C5-1B01-964F-B809-245665EC27EC}"/>
              </a:ext>
            </a:extLst>
          </p:cNvPr>
          <p:cNvSpPr/>
          <p:nvPr userDrawn="1"/>
        </p:nvSpPr>
        <p:spPr>
          <a:xfrm>
            <a:off x="6213052" y="5600211"/>
            <a:ext cx="215885" cy="201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E5436BD4-7F12-3949-9899-0FE0F2D361DC}"/>
              </a:ext>
            </a:extLst>
          </p:cNvPr>
          <p:cNvSpPr txBox="1">
            <a:spLocks/>
          </p:cNvSpPr>
          <p:nvPr userDrawn="1"/>
        </p:nvSpPr>
        <p:spPr>
          <a:xfrm>
            <a:off x="2381079" y="2826099"/>
            <a:ext cx="2955073" cy="1534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spc="100" baseline="0">
                <a:solidFill>
                  <a:schemeClr val="bg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marL="10012">
              <a:lnSpc>
                <a:spcPct val="100000"/>
              </a:lnSpc>
              <a:spcBef>
                <a:spcPts val="281"/>
              </a:spcBef>
            </a:pPr>
            <a:endParaRPr lang="fi-FI" sz="2200" b="1" i="0" spc="-88" err="1">
              <a:latin typeface="Source Sans Pro" panose="020B0503030403020204" pitchFamily="34" charset="0"/>
              <a:cs typeface="Arial"/>
            </a:endParaRP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5C18162E-68F5-BA47-85A8-2E7EC26A5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079" y="2780966"/>
            <a:ext cx="2955074" cy="140614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10012" lvl="0">
              <a:lnSpc>
                <a:spcPct val="100000"/>
              </a:lnSpc>
              <a:spcBef>
                <a:spcPts val="281"/>
              </a:spcBef>
            </a:pPr>
            <a:r>
              <a:rPr lang="fi-FI" sz="2200" b="1" i="0" spc="0" baseline="0">
                <a:latin typeface="Source Sans Pro" panose="020B0503030403020204" pitchFamily="34" charset="0"/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4617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-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392" y="908720"/>
            <a:ext cx="109728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44552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15808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- ei alatunnist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803259"/>
            <a:ext cx="10972800" cy="3929997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23393" y="712336"/>
            <a:ext cx="9515735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Lisää yläotsikko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231904" y="6360401"/>
            <a:ext cx="111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418086" y="6358624"/>
            <a:ext cx="4224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04512" y="6355812"/>
            <a:ext cx="54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55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297" y="538422"/>
            <a:ext cx="6116595" cy="1130018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BCCEC6-8EDC-6741-9FF6-E2228482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A0AF1C0-C48E-8147-8058-6F91CDF5B0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61298" y="1885950"/>
            <a:ext cx="6116594" cy="383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3929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328" y="538422"/>
            <a:ext cx="9137594" cy="1130018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BCCEC6-8EDC-6741-9FF6-E2228482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1C5875F4-D8EA-B34B-9F2F-B34D523C91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52327" y="1885950"/>
            <a:ext cx="9137593" cy="383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7FAA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30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3000"/>
            </a:lvl5pPr>
            <a:lvl6pPr>
              <a:defRPr sz="1800"/>
            </a:lvl6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7F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Muokkaa tekstin perustyylejä napsauttamalla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Toinen taso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Kolmas taso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Neljäs taso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39644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328" y="544815"/>
            <a:ext cx="9137594" cy="1130018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BCCEC6-8EDC-6741-9FF6-E2228482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1C5875F4-D8EA-B34B-9F2F-B34D523C91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52327" y="1885950"/>
            <a:ext cx="9137593" cy="383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7FAA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30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 sz="3000"/>
            </a:lvl5pPr>
            <a:lvl6pPr>
              <a:defRPr sz="1800"/>
            </a:lvl6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7F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Muokkaa tekstin perustyylejä napsauttamalla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Toinen taso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Kolmas taso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Neljäs taso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7EC33B8-76E2-C440-A3E8-171BE496F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6900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-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328" y="538422"/>
            <a:ext cx="9137594" cy="1130018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BCCEC6-8EDC-6741-9FF6-E2228482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-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D7E8EC-99E6-1249-97E3-39737978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23D0C2C8-2AD8-714B-8751-33367CDB8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03" y="1122363"/>
            <a:ext cx="6116594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6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ADFE12B0-DA48-F94D-B2CD-D2C92191D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703" y="3602038"/>
            <a:ext cx="6116594" cy="1655762"/>
          </a:xfrm>
        </p:spPr>
        <p:txBody>
          <a:bodyPr lIns="0" tIns="0" rIns="0" bIns="0"/>
          <a:lstStyle>
            <a:lvl1pPr marL="0" indent="0" algn="ctr">
              <a:buNone/>
              <a:defRPr sz="2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243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-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D7E8EC-99E6-1249-97E3-39737978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EC67BA-5847-0245-8A64-85CB1F9C3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03" y="1122363"/>
            <a:ext cx="6116594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6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BFDBF5-CF88-BD4B-AB09-2AD3BE793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703" y="3602038"/>
            <a:ext cx="6116594" cy="1655762"/>
          </a:xfrm>
        </p:spPr>
        <p:txBody>
          <a:bodyPr lIns="0" tIns="0" rIns="0" bIns="0"/>
          <a:lstStyle>
            <a:lvl1pPr marL="0" indent="0" algn="ctr">
              <a:buNone/>
              <a:defRPr sz="2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48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-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D7E8EC-99E6-1249-97E3-39737978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164A42F1-2CBD-9A47-8037-63AA165D3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03" y="1122363"/>
            <a:ext cx="6116594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6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41BEAB08-CAFC-0B42-9268-2A5EF9D0A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703" y="3602038"/>
            <a:ext cx="6116594" cy="1655762"/>
          </a:xfrm>
        </p:spPr>
        <p:txBody>
          <a:bodyPr lIns="0" tIns="0" rIns="0" bIns="0"/>
          <a:lstStyle>
            <a:lvl1pPr marL="0" indent="0" algn="ctr">
              <a:buNone/>
              <a:defRPr sz="2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6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D7E8EC-99E6-1249-97E3-39737978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A71223-1290-3E4F-A8EB-C0A2E587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E3E92-BC71-3244-90B2-E4DA9A7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B00FC-1F5A-F344-9525-DC889AF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9F0B9F2-18B6-CF4E-B550-78B2900C1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03" y="1122363"/>
            <a:ext cx="6116594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3600" b="1" i="0" spc="100" baseline="0"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478A0D21-61BD-D249-A19C-D486F7E02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703" y="3602038"/>
            <a:ext cx="6116594" cy="1655762"/>
          </a:xfrm>
        </p:spPr>
        <p:txBody>
          <a:bodyPr lIns="0" tIns="0" rIns="0" bIns="0"/>
          <a:lstStyle>
            <a:lvl1pPr marL="0" indent="0" algn="ctr">
              <a:buNone/>
              <a:defRPr sz="2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8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5C97851-0D6B-4A4F-A9F4-40F6A058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D83C6A0-BA07-8641-9894-DAA859B9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619"/>
            <a:ext cx="5256212" cy="1600200"/>
          </a:xfrm>
        </p:spPr>
        <p:txBody>
          <a:bodyPr lIns="0" tIns="0" rIns="0" bIns="0" anchor="ctr" anchorCtr="0"/>
          <a:lstStyle>
            <a:lvl1pPr algn="l">
              <a:lnSpc>
                <a:spcPct val="150000"/>
              </a:lnSpc>
              <a:defRPr sz="2800" spc="10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91CF60-E3F0-8542-AC2D-AB57F0B3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051" y="3035515"/>
            <a:ext cx="3185497" cy="717551"/>
          </a:xfrm>
        </p:spPr>
        <p:txBody>
          <a:bodyPr lIns="0" tIns="0" rIns="0" bIns="0" anchor="b" anchorCtr="0"/>
          <a:lstStyle>
            <a:lvl1pPr marL="0" indent="0">
              <a:buNone/>
              <a:defRPr sz="1800" b="1" i="0" spc="100" baseline="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643C7FD-EB24-6E40-855E-E30DB72C05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726051" y="388916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2C57615-FF4A-4E40-935C-E03373E1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C6BAA504-344C-C145-8A19-C652DA4CCA9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52616" y="3035515"/>
            <a:ext cx="3185497" cy="717551"/>
          </a:xfrm>
        </p:spPr>
        <p:txBody>
          <a:bodyPr lIns="0" tIns="0" rIns="0" bIns="0" anchor="b" anchorCtr="0"/>
          <a:lstStyle>
            <a:lvl1pPr marL="0" indent="0">
              <a:buNone/>
              <a:defRPr sz="1800" b="1" i="0" spc="100" baseline="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1249177-7683-A742-9BE8-97771CBC418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576761" y="388916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192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5C97851-0D6B-4A4F-A9F4-40F6A058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DB6B0E-29CF-2944-BA9C-EA5F2FDC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2B0B524F-BA27-EE44-8831-FCCD45E8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619"/>
            <a:ext cx="5256212" cy="1600200"/>
          </a:xfrm>
        </p:spPr>
        <p:txBody>
          <a:bodyPr lIns="0" tIns="0" rIns="0" bIns="0" anchor="ctr" anchorCtr="0"/>
          <a:lstStyle>
            <a:lvl1pPr algn="l">
              <a:lnSpc>
                <a:spcPct val="150000"/>
              </a:lnSpc>
              <a:defRPr sz="2800" spc="10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96792B11-49E5-BA45-B87B-C7A34231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051" y="3035515"/>
            <a:ext cx="3185497" cy="717551"/>
          </a:xfrm>
        </p:spPr>
        <p:txBody>
          <a:bodyPr lIns="0" tIns="0" rIns="0" bIns="0" anchor="b" anchorCtr="0"/>
          <a:lstStyle>
            <a:lvl1pPr marL="0" indent="0">
              <a:buNone/>
              <a:defRPr sz="1800" b="1" i="0" spc="100" baseline="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DAF3902E-8402-9545-95A0-AFD1F711860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52616" y="3035515"/>
            <a:ext cx="3185497" cy="717551"/>
          </a:xfrm>
        </p:spPr>
        <p:txBody>
          <a:bodyPr lIns="0" tIns="0" rIns="0" bIns="0" anchor="b" anchorCtr="0"/>
          <a:lstStyle>
            <a:lvl1pPr marL="0" indent="0">
              <a:buNone/>
              <a:defRPr sz="1800" b="1" i="0" spc="100" baseline="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011B7C6-1757-E94F-8412-31AFAE49B2C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726051" y="388916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15071B74-2019-FA47-BB00-F86BDC8044F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576761" y="3889160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5038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5C97851-0D6B-4A4F-A9F4-40F6A058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9939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643C7FD-EB24-6E40-855E-E30DB72C05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12797" y="2845670"/>
            <a:ext cx="2966405" cy="1760174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2200" b="1" i="0" spc="0" baseline="0">
                <a:latin typeface="Source Sans Pro Semibold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F32413D7-67CE-9241-A198-A910551AC66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676538" y="2838685"/>
            <a:ext cx="3029035" cy="1760174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2200" b="1" i="0" spc="0" baseline="0">
                <a:latin typeface="Source Sans Pro Semibold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C442CA44-E43E-E84D-A3BB-F8C606ED9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5690" y="2838685"/>
            <a:ext cx="2388031" cy="1760174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2200" b="1" i="0" spc="0" baseline="0">
                <a:latin typeface="Source Sans Pro Semibold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351746F-B83F-4142-A794-30AD6C307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0E154-C5B4-4F10-8AD7-1222C5DC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8" y="238125"/>
            <a:ext cx="8505825" cy="95404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1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lo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5C97851-0D6B-4A4F-A9F4-40F6A058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99966" y="764946"/>
            <a:ext cx="5456795" cy="55914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BF2855-3CBE-2142-A7C4-979027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A3574-4533-8F4A-AB01-6074ABD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3AFC88-AFDD-7F47-8309-B2C7553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F50A960-6428-FA46-8736-3AA46AE5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421" y="338135"/>
            <a:ext cx="1381754" cy="1454393"/>
          </a:xfrm>
          <a:prstGeom prst="rect">
            <a:avLst/>
          </a:prstGeom>
        </p:spPr>
      </p:pic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305D7313-7C41-EE41-807C-0022FAE5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6013" y="2253739"/>
            <a:ext cx="3185497" cy="717551"/>
          </a:xfrm>
        </p:spPr>
        <p:txBody>
          <a:bodyPr lIns="0" tIns="0" rIns="0" bIns="0" anchor="b" anchorCtr="0"/>
          <a:lstStyle>
            <a:lvl1pPr marL="0" indent="0">
              <a:buNone/>
              <a:defRPr sz="1800" b="1" i="0" spc="100" baseline="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17D844F-E0F4-CB4D-86BE-B9511952635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166013" y="3107384"/>
            <a:ext cx="3256414" cy="1760174"/>
          </a:xfrm>
        </p:spPr>
        <p:txBody>
          <a:bodyPr lIns="0" tIns="0" rIns="0" bIns="0" anchor="t" anchorCtr="0"/>
          <a:lstStyle>
            <a:lvl1pPr marL="0" indent="0">
              <a:lnSpc>
                <a:spcPts val="2160"/>
              </a:lnSpc>
              <a:buFont typeface="Arial" panose="020B0604020202020204" pitchFamily="34" charset="0"/>
              <a:buNone/>
              <a:defRPr sz="1800" b="0" i="0" spc="0" baseline="0">
                <a:latin typeface="Source Sans Pro" panose="020B0503030403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 descr="Syrjintäperusteet: Ammattiyhdistystoiminta, ikä, mielipide, vakaumus, kansalaisuus, alkuperä, perhesuhteet, uskonto, terveydentila, vammaisuus, kieli, muu henkilöön liittyvä syy, seksuaalinen suuntautuminen, poliittinen toiminta">
            <a:extLst>
              <a:ext uri="{FF2B5EF4-FFF2-40B4-BE49-F238E27FC236}">
                <a16:creationId xmlns:a16="http://schemas.microsoft.com/office/drawing/2014/main" id="{C5B60896-F938-F240-8953-6B3CEAD5D2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617" y="-279413"/>
            <a:ext cx="6241510" cy="7416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ABECD-8BF7-436C-BEBC-460102BB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736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22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A4710E0-FED8-BC40-869A-CF44C8F4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83D878-142D-3A40-A6B6-BFE8E56A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58E12C-D6D2-3D4E-AD70-A423F1711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001D7B-313B-DD40-9C46-A40FD7125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67EE90-8E22-1241-B354-C49CF8346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4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6" r:id="rId5"/>
    <p:sldLayoutId id="214748365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06" r:id="rId22"/>
    <p:sldLayoutId id="2147483707" r:id="rId23"/>
    <p:sldLayoutId id="2147483717" r:id="rId24"/>
    <p:sldLayoutId id="2147483718" r:id="rId2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spc="100" baseline="0">
          <a:solidFill>
            <a:schemeClr val="bg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 spc="100" baseline="0">
          <a:solidFill>
            <a:schemeClr val="bg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 spc="100" baseline="0">
          <a:solidFill>
            <a:schemeClr val="bg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spc="100" baseline="0">
          <a:solidFill>
            <a:schemeClr val="bg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spc="100" baseline="0">
          <a:solidFill>
            <a:schemeClr val="bg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A4710E0-FED8-BC40-869A-CF44C8F4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83D878-142D-3A40-A6B6-BFE8E56A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58E12C-D6D2-3D4E-AD70-A423F1711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0D2B-998E-8045-8DA1-8D8E0E42B317}" type="datetimeFigureOut">
              <a:rPr lang="fi-FI" smtClean="0"/>
              <a:t>22.5.2023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001D7B-313B-DD40-9C46-A40FD7125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67EE90-8E22-1241-B354-C49CF8346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26E4-586C-9343-A5E5-BA7B4EA0E92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1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2" r:id="rId2"/>
    <p:sldLayoutId id="2147483716" r:id="rId3"/>
    <p:sldLayoutId id="2147483703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7FA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FA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FA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FA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7FA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1BE44CC9-A2F6-654C-B210-13DEF7EF7B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608887"/>
            <a:ext cx="10515600" cy="1325563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6852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C57B20-5BD7-FFA8-E017-86DCE8491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Syrjintä seksuaalisuuden perustella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11B06-E785-CECC-77DB-21777FCE0E6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Asian selvittely</a:t>
            </a:r>
          </a:p>
          <a:p>
            <a:pPr lvl="1"/>
            <a:r>
              <a:rPr lang="fi-FI" dirty="0"/>
              <a:t>Ei erillistä ohjeistusta TS-poistumislupien myöntämisestä</a:t>
            </a:r>
          </a:p>
          <a:p>
            <a:pPr lvl="1"/>
            <a:r>
              <a:rPr lang="fi-FI" dirty="0"/>
              <a:t>Perhesuhteiden tukeminen voi olla perustellumpaa, jos pelkää kohtaavansa syrjintää</a:t>
            </a:r>
          </a:p>
          <a:p>
            <a:pPr lvl="1"/>
            <a:r>
              <a:rPr lang="fi-FI" dirty="0"/>
              <a:t>Yhdenvertaisuussuunnitelmassa ei huomioida sateenkaariperheitä </a:t>
            </a:r>
          </a:p>
          <a:p>
            <a:pPr lvl="1"/>
            <a:endParaRPr lang="fi-FI" dirty="0"/>
          </a:p>
          <a:p>
            <a:r>
              <a:rPr lang="fi-FI" dirty="0"/>
              <a:t>Puolison tapaamisten keskeyttäminen saattanut henkilön muihin heteroseksuaalisiin vankeihin nähden epäedulliseen asemaan</a:t>
            </a:r>
          </a:p>
          <a:p>
            <a:pPr lvl="2"/>
            <a:r>
              <a:rPr lang="fi-FI" sz="1800" dirty="0"/>
              <a:t>Erityinen vastuu turvata perus- ja ihmisoikeuksien toteutuminen perustuslain 22 §:n mukaisesti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86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1F0FA-75E0-E047-E9C6-3FAFD26E1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Vankilasta vapautuminen asunnotta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DD17C-517E-0DCB-D1AA-A27AFD176F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Yhteydenottaja kertonut, että vapautumassa vankilasta ja yrittänyt hankkia asuntoa</a:t>
            </a:r>
          </a:p>
          <a:p>
            <a:pPr lvl="1"/>
            <a:r>
              <a:rPr lang="fi-FI" dirty="0"/>
              <a:t>Asuntoa ei ole löytynyt ja epäilee, että syynä on hänen romanitausta</a:t>
            </a:r>
          </a:p>
          <a:p>
            <a:pPr lvl="1"/>
            <a:endParaRPr lang="fi-FI" dirty="0"/>
          </a:p>
          <a:p>
            <a:r>
              <a:rPr lang="fi-FI" dirty="0"/>
              <a:t>Yhteydenottajan mukaan kunnan sosiaalitoimistosta sanottu, ettei asiakkaalle järjestetä asuntoa vaan hankittava asunto itse</a:t>
            </a:r>
          </a:p>
          <a:p>
            <a:pPr marL="457200" lvl="1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8857D-821C-335B-6D4C-4468CBF43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Vankilasta vapautuminen asunnotta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CAAD5-10A3-275D-B201-12583BEA11E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Asian selvittely:</a:t>
            </a:r>
          </a:p>
          <a:p>
            <a:pPr lvl="1"/>
            <a:r>
              <a:rPr lang="fi-FI" dirty="0"/>
              <a:t>Aiemmin kunnan välivuokraama asunto jouduttu irtisanomaan sopimusrikkomusten vuoksi</a:t>
            </a:r>
          </a:p>
          <a:p>
            <a:pPr lvl="1"/>
            <a:r>
              <a:rPr lang="fi-FI" dirty="0"/>
              <a:t>Lähtökohtaisesti vuokra-asuntoa haettava kuten muutkin hakijat</a:t>
            </a:r>
          </a:p>
          <a:p>
            <a:pPr lvl="1"/>
            <a:r>
              <a:rPr lang="fi-FI" dirty="0"/>
              <a:t>Kerrottu mahdollisuudesta välitystilipalveluun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Kyse mahdollisesti syrjinnästä, jos asiakkaan tausta vaikuttaisi asunnon saamiseen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Positiivinen erityiskohtelu?</a:t>
            </a:r>
          </a:p>
          <a:p>
            <a:pPr lvl="1"/>
            <a:r>
              <a:rPr lang="fi-FI" dirty="0"/>
              <a:t>Kiireellinen asema asukasvalinnassa?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34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2AFCB-5BBA-1E0F-E98B-D8E3A6869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Viranomaisten yhdenvertaisuuden edistämisvelvoite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8D2D06-9F1E-D0C7-328D-78AD8871B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753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459273-F74D-9483-1ED2-1B81C3686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Vaikuttavan yhdenvertaisuussuunnittelun elementtejä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571A1-F572-F752-12E5-C53EA3B578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2327" y="1885950"/>
            <a:ext cx="9137593" cy="4737874"/>
          </a:xfrm>
        </p:spPr>
        <p:txBody>
          <a:bodyPr>
            <a:normAutofit/>
          </a:bodyPr>
          <a:lstStyle/>
          <a:p>
            <a:r>
              <a:rPr lang="fi-FI" dirty="0"/>
              <a:t>Hyvinvointialueilla ja kunnissa laaditaan sektorikohtaiset yhdenvertaisuussuunnitelmat.</a:t>
            </a:r>
          </a:p>
          <a:p>
            <a:r>
              <a:rPr lang="fi-FI" dirty="0"/>
              <a:t>Yhdenvertaisuussuunnittelun tueksi hankitaan tietoa yhdenvertaisuuden nykytilan arvioinnin tueksi. Tietoa voidaan hankkia kyselyiden, tilastojen tai vaikka kuulemistilaisuuksien avulla. </a:t>
            </a:r>
          </a:p>
          <a:p>
            <a:r>
              <a:rPr lang="fi-FI" dirty="0"/>
              <a:t>Henkilöstö </a:t>
            </a:r>
            <a:r>
              <a:rPr lang="fi-FI" dirty="0" err="1"/>
              <a:t>osallistetaan</a:t>
            </a:r>
            <a:r>
              <a:rPr lang="fi-FI" dirty="0"/>
              <a:t> suunnitteluun. </a:t>
            </a:r>
          </a:p>
          <a:p>
            <a:r>
              <a:rPr lang="fi-FI" dirty="0" err="1"/>
              <a:t>Osallistetaan</a:t>
            </a:r>
            <a:r>
              <a:rPr lang="fi-FI" dirty="0"/>
              <a:t> asukkaat, järjestöt ja osallisuuselimet suunnitteluun.</a:t>
            </a:r>
          </a:p>
          <a:p>
            <a:r>
              <a:rPr lang="fi-FI" dirty="0"/>
              <a:t>Suunnitelmasta tiedotetaan tehokkaasti ja se laitetaan tehokkaasti täytäntöön. </a:t>
            </a:r>
          </a:p>
          <a:p>
            <a:r>
              <a:rPr lang="fi-FI" dirty="0"/>
              <a:t>Huolehditaan suunnitelman seurannasta ja päivityksestä.</a:t>
            </a:r>
          </a:p>
        </p:txBody>
      </p:sp>
    </p:spTree>
    <p:extLst>
      <p:ext uri="{BB962C8B-B14F-4D97-AF65-F5344CB8AC3E}">
        <p14:creationId xmlns:p14="http://schemas.microsoft.com/office/powerpoint/2010/main" val="32357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711AD-C491-9E42-41B5-CEF506F84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Mitä erityisesti huomioitava vankilasta vapautuvien yhdenvertaisuuden edistämiseksi?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42683-EB9B-3C7F-64CD-21EFB83CF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2327" y="1885950"/>
            <a:ext cx="9137593" cy="4570606"/>
          </a:xfrm>
        </p:spPr>
        <p:txBody>
          <a:bodyPr>
            <a:normAutofit/>
          </a:bodyPr>
          <a:lstStyle/>
          <a:p>
            <a:r>
              <a:rPr lang="fi-FI" dirty="0"/>
              <a:t>Suuri riski joutua syrjinnän kohteeksi esimerkiksi asunnon saamisen osalta</a:t>
            </a:r>
          </a:p>
          <a:p>
            <a:r>
              <a:rPr lang="fi-FI" dirty="0"/>
              <a:t>Sosiaali- ja terveysalan ammattilaisten osaaminen on keskeistä ja moniammatillinen yhteistyö välttämätöntä</a:t>
            </a:r>
          </a:p>
          <a:p>
            <a:r>
              <a:rPr lang="fi-FI" dirty="0"/>
              <a:t>Hyvä neuvonta ja matala kynnys palveluihin ovat keskeinen osa saavutettavuuden velvoitetta</a:t>
            </a:r>
          </a:p>
          <a:p>
            <a:r>
              <a:rPr lang="fi-FI" dirty="0"/>
              <a:t>Asukasvalinnoissa on varmistettava asunnottomuuden ehkäisy ja erityistarpeiden huomiointi.</a:t>
            </a:r>
          </a:p>
          <a:p>
            <a:r>
              <a:rPr lang="fi-FI" dirty="0"/>
              <a:t>Erityiset, yksilölliset ja tarpeiden mukaiset palvelut voidaan nähdä positiivisen erityiskohtelun muotona, ja ovat oikeutettuja.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9DA13CA-34F2-4318-B9A4-C84560EF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079" y="2096282"/>
            <a:ext cx="2955073" cy="1003377"/>
          </a:xfrm>
        </p:spPr>
        <p:txBody>
          <a:bodyPr/>
          <a:lstStyle/>
          <a:p>
            <a:r>
              <a:rPr lang="fi-FI" sz="48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01603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2AFCB-5BBA-1E0F-E98B-D8E3A6869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Yhdenvertaisuus asumisessa</a:t>
            </a:r>
            <a:br>
              <a:rPr lang="fi-FI" dirty="0"/>
            </a:br>
            <a:br>
              <a:rPr lang="fi-FI" dirty="0"/>
            </a:br>
            <a:r>
              <a:rPr lang="fi-FI" sz="2400" dirty="0"/>
              <a:t>VAT-verkoston seminaari 24.5.2023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8D2D06-9F1E-D0C7-328D-78AD8871B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Ylitarkastaja Marko Leimio</a:t>
            </a:r>
          </a:p>
        </p:txBody>
      </p:sp>
    </p:spTree>
    <p:extLst>
      <p:ext uri="{BB962C8B-B14F-4D97-AF65-F5344CB8AC3E}">
        <p14:creationId xmlns:p14="http://schemas.microsoft.com/office/powerpoint/2010/main" val="136272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B437B-0E47-4797-91F6-07FD4C8FF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4B3C72-9FA0-3135-A9A0-56175AFB98F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Yleistä yhdenvertaisuusvaltuutetusta</a:t>
            </a:r>
          </a:p>
          <a:p>
            <a:r>
              <a:rPr lang="fi-FI" dirty="0"/>
              <a:t>Asiakasyhteydenottoja vankeinhoitoon liittyen</a:t>
            </a:r>
          </a:p>
          <a:p>
            <a:r>
              <a:rPr lang="fi-FI" dirty="0"/>
              <a:t>Viranomaisten yhdenvertaisuuden edistämisvelvoite</a:t>
            </a:r>
          </a:p>
        </p:txBody>
      </p:sp>
    </p:spTree>
    <p:extLst>
      <p:ext uri="{BB962C8B-B14F-4D97-AF65-F5344CB8AC3E}">
        <p14:creationId xmlns:p14="http://schemas.microsoft.com/office/powerpoint/2010/main" val="37112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2AFCB-5BBA-1E0F-E98B-D8E3A686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191" y="1122363"/>
            <a:ext cx="6625106" cy="2387600"/>
          </a:xfrm>
        </p:spPr>
        <p:txBody>
          <a:bodyPr/>
          <a:lstStyle/>
          <a:p>
            <a:r>
              <a:rPr lang="fi-FI" dirty="0"/>
              <a:t>Yleistä yhdenvertaisuusvaltuutetusta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8D2D06-9F1E-D0C7-328D-78AD8871B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23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08" y="3120272"/>
            <a:ext cx="6450957" cy="3631703"/>
          </a:xfr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3363538-5A85-434B-9B82-AA8265FA7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19" y="4440249"/>
            <a:ext cx="2647424" cy="2401404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FCFEBC34-3B19-40E1-A1CD-D69C08A82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43" y="1286467"/>
            <a:ext cx="2647424" cy="24014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12CAE3-22D3-4765-80C0-7E8C0EC3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76" y="1106255"/>
            <a:ext cx="2647424" cy="2401404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B9A9A8AD-3DD9-4384-BA66-EADA9E87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23" y="173665"/>
            <a:ext cx="2647424" cy="2401404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5723A1F-700B-45BF-9114-12504DDC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574" y="681674"/>
            <a:ext cx="2647424" cy="240140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425C97B-D076-4DBD-BA3D-A329A3A77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13" y="2254098"/>
            <a:ext cx="2622865" cy="237912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F43D80EB-13B2-4831-BE0F-E94B4ACE7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179" y="4387766"/>
            <a:ext cx="2647422" cy="2401403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7809EFD0-F6E8-463C-9C68-CE2CA7685264}"/>
              </a:ext>
            </a:extLst>
          </p:cNvPr>
          <p:cNvSpPr txBox="1"/>
          <p:nvPr/>
        </p:nvSpPr>
        <p:spPr>
          <a:xfrm>
            <a:off x="1767449" y="5037689"/>
            <a:ext cx="2078122" cy="14786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Ihmisoikeus-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velvoitteiden ja lainsäädännön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seuraaminen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423388" y="1954633"/>
            <a:ext cx="1915334" cy="102640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Selvitykset, kertomukset ja raportit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786570" y="1940958"/>
            <a:ext cx="1999972" cy="1195679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Puhelin- ja </a:t>
            </a:r>
            <a:r>
              <a:rPr kumimoji="0" lang="fi-FI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chat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-neuvonta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813743" y="672308"/>
            <a:ext cx="1987784" cy="92811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Selvitys-pyynnöt yksittäisissä asioissa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8280796" y="1457207"/>
            <a:ext cx="1852094" cy="1050862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Sovinnon edistäminen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9983960" y="2884856"/>
            <a:ext cx="2040660" cy="131252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Oikeus salassa-pidettävään tietoon + tarkastus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450F282-BAD5-414F-9913-70589159CDC0}"/>
              </a:ext>
            </a:extLst>
          </p:cNvPr>
          <p:cNvSpPr txBox="1"/>
          <p:nvPr/>
        </p:nvSpPr>
        <p:spPr>
          <a:xfrm>
            <a:off x="9206843" y="5010013"/>
            <a:ext cx="1849067" cy="13120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Vie asioita lautakuntaan ja tuomio-istuimiin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57334517-2BF2-49DB-808C-18FAFC33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830" y="2996678"/>
            <a:ext cx="2647424" cy="2401404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E69937D-9F8A-44E1-8306-FF1B8A4A0F1E}"/>
              </a:ext>
            </a:extLst>
          </p:cNvPr>
          <p:cNvSpPr txBox="1"/>
          <p:nvPr/>
        </p:nvSpPr>
        <p:spPr>
          <a:xfrm>
            <a:off x="69047" y="3465423"/>
            <a:ext cx="2078122" cy="13275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Aloitteet, yleiset suositukset, kouluttaminen</a:t>
            </a:r>
          </a:p>
        </p:txBody>
      </p:sp>
      <p:sp>
        <p:nvSpPr>
          <p:cNvPr id="28" name="Otsikko 2">
            <a:extLst>
              <a:ext uri="{FF2B5EF4-FFF2-40B4-BE49-F238E27FC236}">
                <a16:creationId xmlns:a16="http://schemas.microsoft.com/office/drawing/2014/main" id="{64473549-BD28-418C-9A14-B2BEE929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05" y="470405"/>
            <a:ext cx="5044170" cy="1130018"/>
          </a:xfrm>
        </p:spPr>
        <p:txBody>
          <a:bodyPr/>
          <a:lstStyle/>
          <a:p>
            <a:r>
              <a:rPr lang="fi-FI" sz="3200" dirty="0"/>
              <a:t>Itsenäinen ja riippumaton viranomainen</a:t>
            </a:r>
            <a:br>
              <a:rPr lang="fi-FI" sz="3200" dirty="0"/>
            </a:br>
            <a:r>
              <a:rPr lang="fi-FI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4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3D74168-B123-ED43-AE53-907E1C602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9712" y="1978166"/>
            <a:ext cx="4495719" cy="1742064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Yhdenvertaisuuslaissa kielletyt syrjintäperusteet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CA62A18-FB13-4448-A1FC-8FAD727B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9094"/>
            <a:ext cx="10515600" cy="1325563"/>
          </a:xfrm>
        </p:spPr>
        <p:txBody>
          <a:bodyPr/>
          <a:lstStyle/>
          <a:p>
            <a:r>
              <a:rPr lang="fi-FI" dirty="0"/>
              <a:t>Syrjintäperusteet</a:t>
            </a:r>
          </a:p>
        </p:txBody>
      </p:sp>
    </p:spTree>
    <p:extLst>
      <p:ext uri="{BB962C8B-B14F-4D97-AF65-F5344CB8AC3E}">
        <p14:creationId xmlns:p14="http://schemas.microsoft.com/office/powerpoint/2010/main" val="290046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51D688-F72B-7F3A-B0C5-1D6CAD0E1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Mikä on syrjintää?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952C-32FF-02B5-4623-386429BD88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2328" y="2116661"/>
            <a:ext cx="9137593" cy="3729662"/>
          </a:xfrm>
        </p:spPr>
        <p:txBody>
          <a:bodyPr>
            <a:normAutofit fontScale="70000" lnSpcReduction="20000"/>
          </a:bodyPr>
          <a:lstStyle/>
          <a:p>
            <a:r>
              <a:rPr lang="fi-FI" sz="2800" b="1" dirty="0"/>
              <a:t>Välitön syrjintä</a:t>
            </a:r>
            <a:r>
              <a:rPr lang="fi-FI" sz="2800" dirty="0"/>
              <a:t>: henkilöä kohdellaan huonommin hänen henkilöönsä liittyvän syyn takia, kuin toista henkilöä vastaavassa tilanteessa.</a:t>
            </a:r>
          </a:p>
          <a:p>
            <a:r>
              <a:rPr lang="fi-FI" sz="2800" b="1" dirty="0"/>
              <a:t>Välillinen syrjintä</a:t>
            </a:r>
            <a:r>
              <a:rPr lang="fi-FI" sz="2800" dirty="0"/>
              <a:t>: näennäisesti yhdenvertainen sääntö, peruste tai käytäntö, joka saattaa jonkun muita epäedullisempaan asemaan henkilöön liittyvän syyn perusteella.</a:t>
            </a:r>
          </a:p>
          <a:p>
            <a:r>
              <a:rPr lang="fi-FI" sz="2800" b="1" dirty="0"/>
              <a:t>Häirintä</a:t>
            </a:r>
            <a:r>
              <a:rPr lang="fi-FI" sz="2800" dirty="0"/>
              <a:t>: henkilön ihmisarvoa tarkoituksellisesti tai tosiasiallisesti loukkaava käyttäytyminen, joka liittyy johonkin syrjintäperusteeseen, ja luodaan halventava tai nöyryyttävä taikka häntä kohtaan uhkaava, vihamielinen tai hyökkäävä ilmapiiri.</a:t>
            </a:r>
          </a:p>
          <a:p>
            <a:r>
              <a:rPr lang="fi-FI" sz="2800" b="1" dirty="0"/>
              <a:t>Kohtuullisten mukautusten laiminlyönti</a:t>
            </a:r>
            <a:r>
              <a:rPr lang="fi-FI" sz="2800" dirty="0"/>
              <a:t>: vammaiselle henkilölle ei yksittäisessä tilanteessa tehdä sellaisia kohtuullisia mukautuksia, että hän voisi yhdenvertaisesti asioida, käyttää palveluja, tai osallistua työelämään, voidakseen käyttää kaikkia perus- ja ihmisoikeuksiaan yhdenvertaisesti muiden kanssa.</a:t>
            </a:r>
          </a:p>
        </p:txBody>
      </p:sp>
    </p:spTree>
    <p:extLst>
      <p:ext uri="{BB962C8B-B14F-4D97-AF65-F5344CB8AC3E}">
        <p14:creationId xmlns:p14="http://schemas.microsoft.com/office/powerpoint/2010/main" val="12415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2AFCB-5BBA-1E0F-E98B-D8E3A6869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Asiakasyhteydenottoja vankeinhoitoon liittyen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8D2D06-9F1E-D0C7-328D-78AD8871B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10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DAB79-F89A-5A6A-225D-E38DA1ECE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Syrjintä seksuaalisuuden perustella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5CF7E4-9F52-945E-306D-1A94BE4081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Yhteydenottaja suoritti vankeusrangaistusta ja oli naimisissa samaa sukupuolta olevan kumppanin kanssa</a:t>
            </a:r>
          </a:p>
          <a:p>
            <a:r>
              <a:rPr lang="fi-FI" dirty="0"/>
              <a:t>Syrjintä ilmeni poistumislupien anomusten epäämisenä kumppanin tapaamisia varten. </a:t>
            </a:r>
          </a:p>
          <a:p>
            <a:r>
              <a:rPr lang="fi-FI" dirty="0"/>
              <a:t>Alun perin myönnetty poistumislupa kerran kuukaudessa, mutta ongelmat alkoivat kun rikosseuraamusesimies vaihtui.</a:t>
            </a:r>
          </a:p>
          <a:p>
            <a:r>
              <a:rPr lang="fi-FI" dirty="0"/>
              <a:t>Vankeuslain perusteella poistumislupa voidaan myöntää tärkeästä syystä, mikäli luvan myöntäminen on tärkeää perheeseen liittyvästä syystä.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3698211"/>
      </p:ext>
    </p:extLst>
  </p:cSld>
  <p:clrMapOvr>
    <a:masterClrMapping/>
  </p:clrMapOvr>
</p:sld>
</file>

<file path=ppt/theme/theme1.xml><?xml version="1.0" encoding="utf-8"?>
<a:theme xmlns:a="http://schemas.openxmlformats.org/drawingml/2006/main" name="Otsikko-diat">
  <a:themeElements>
    <a:clrScheme name="YV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7FAA"/>
      </a:accent1>
      <a:accent2>
        <a:srgbClr val="E21776"/>
      </a:accent2>
      <a:accent3>
        <a:srgbClr val="D48119"/>
      </a:accent3>
      <a:accent4>
        <a:srgbClr val="22A4AD"/>
      </a:accent4>
      <a:accent5>
        <a:srgbClr val="E79839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VV-esityspohja_0413" id="{9905896F-16C9-4415-AE3E-F3201F1AF811}" vid="{DBED04AF-676E-447C-92BD-443863F2E53B}"/>
    </a:ext>
  </a:extLst>
</a:theme>
</file>

<file path=ppt/theme/theme2.xml><?xml version="1.0" encoding="utf-8"?>
<a:theme xmlns:a="http://schemas.openxmlformats.org/drawingml/2006/main" name="Tekstidiat">
  <a:themeElements>
    <a:clrScheme name="YV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7FAA"/>
      </a:accent1>
      <a:accent2>
        <a:srgbClr val="E21776"/>
      </a:accent2>
      <a:accent3>
        <a:srgbClr val="22A4AD"/>
      </a:accent3>
      <a:accent4>
        <a:srgbClr val="D48119"/>
      </a:accent4>
      <a:accent5>
        <a:srgbClr val="22A4AD"/>
      </a:accent5>
      <a:accent6>
        <a:srgbClr val="E2177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VV-esityspohja_0413" id="{9905896F-16C9-4415-AE3E-F3201F1AF811}" vid="{8E227354-3CFD-43B6-850B-B2B1F3E02DF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YVV-esityspohja_0413 (003)</Template>
  <TotalTime>10145</TotalTime>
  <Words>505</Words>
  <Application>Microsoft Office PowerPoint</Application>
  <PresentationFormat>Laajakuva</PresentationFormat>
  <Paragraphs>76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Source Sans Pro</vt:lpstr>
      <vt:lpstr>Source Sans Pro Semibold</vt:lpstr>
      <vt:lpstr>Otsikko-diat</vt:lpstr>
      <vt:lpstr>Tekstidiat</vt:lpstr>
      <vt:lpstr>Otsikko</vt:lpstr>
      <vt:lpstr>Yhdenvertaisuus asumisessa  VAT-verkoston seminaari 24.5.2023</vt:lpstr>
      <vt:lpstr>Esityksen sisältö</vt:lpstr>
      <vt:lpstr>Yleistä yhdenvertaisuusvaltuutetusta  </vt:lpstr>
      <vt:lpstr>Itsenäinen ja riippumaton viranomainen  </vt:lpstr>
      <vt:lpstr>Syrjintäperusteet</vt:lpstr>
      <vt:lpstr>Mikä on syrjintää?</vt:lpstr>
      <vt:lpstr>  Asiakasyhteydenottoja vankeinhoitoon liittyen   </vt:lpstr>
      <vt:lpstr>Syrjintä seksuaalisuuden perustella 1/2</vt:lpstr>
      <vt:lpstr>Syrjintä seksuaalisuuden perustella 2/2</vt:lpstr>
      <vt:lpstr>Vankilasta vapautuminen asunnotta 1/2</vt:lpstr>
      <vt:lpstr>Vankilasta vapautuminen asunnotta 2/2</vt:lpstr>
      <vt:lpstr> Viranomaisten yhdenvertaisuuden edistämisvelvoite  </vt:lpstr>
      <vt:lpstr>Vaikuttavan yhdenvertaisuussuunnittelun elementtejä</vt:lpstr>
      <vt:lpstr>Mitä erityisesti huomioitava vankilasta vapautuvien yhdenvertaisuuden edistämiseksi?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Mokko Mirka (YVV)</dc:creator>
  <cp:lastModifiedBy>Leimio Marko (YVV)</cp:lastModifiedBy>
  <cp:revision>65</cp:revision>
  <cp:lastPrinted>2023-05-22T11:59:44Z</cp:lastPrinted>
  <dcterms:created xsi:type="dcterms:W3CDTF">2021-04-23T07:58:28Z</dcterms:created>
  <dcterms:modified xsi:type="dcterms:W3CDTF">2023-05-23T06:06:33Z</dcterms:modified>
</cp:coreProperties>
</file>