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77B"/>
    <a:srgbClr val="BED60A"/>
    <a:srgbClr val="ECF3B2"/>
    <a:srgbClr val="FFB612"/>
    <a:srgbClr val="E2E2E2"/>
    <a:srgbClr val="002D61"/>
    <a:srgbClr val="C5C5C5"/>
    <a:srgbClr val="FFE9B8"/>
    <a:srgbClr val="E0119D"/>
    <a:srgbClr val="F6B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39" d="100"/>
          <a:sy n="139" d="100"/>
        </p:scale>
        <p:origin x="126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2" d="100"/>
          <a:sy n="92" d="100"/>
        </p:scale>
        <p:origin x="289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A1C2A-F9AD-40B6-AD5A-E63C75F0E1B7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0DD2E-7D25-4592-8328-33A199855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85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45731-7386-49AA-BF46-64882FE65E5B}" type="datetimeFigureOut">
              <a:rPr lang="fi-FI" smtClean="0"/>
              <a:pPr/>
              <a:t>12.09.2023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65D33-BBA5-4BDE-B33A-F17F9575081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045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nsilehti kuvalla" preserve="1" userDrawn="1">
  <p:cSld name="kansilehti_kuva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1000800"/>
            <a:ext cx="8640960" cy="18936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7" y="1184400"/>
            <a:ext cx="5788800" cy="838800"/>
          </a:xfrm>
        </p:spPr>
        <p:txBody>
          <a:bodyPr anchor="b" anchorCtr="0">
            <a:noAutofit/>
          </a:bodyPr>
          <a:lstStyle>
            <a:lvl1pPr algn="l">
              <a:defRPr sz="2700">
                <a:solidFill>
                  <a:srgbClr val="BED60A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5536" y="2012400"/>
            <a:ext cx="5788800" cy="486000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napsauttamalla</a:t>
            </a:r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1198800" y="2516400"/>
            <a:ext cx="5785200" cy="27003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Paikka henkilön nimelle ja tittelille</a:t>
            </a:r>
          </a:p>
        </p:txBody>
      </p:sp>
      <p:sp>
        <p:nvSpPr>
          <p:cNvPr id="13" name="Kuvan paikkamerkki 2"/>
          <p:cNvSpPr>
            <a:spLocks noGrp="1" noChangeAspect="1"/>
          </p:cNvSpPr>
          <p:nvPr>
            <p:ph type="pic" idx="14" hasCustomPrompt="1"/>
          </p:nvPr>
        </p:nvSpPr>
        <p:spPr>
          <a:xfrm>
            <a:off x="252000" y="2895785"/>
            <a:ext cx="8640000" cy="2246400"/>
          </a:xfrm>
        </p:spPr>
        <p:txBody>
          <a:bodyPr>
            <a:noAutofit/>
          </a:bodyPr>
          <a:lstStyle>
            <a:lvl1pPr marL="0" indent="0">
              <a:buNone/>
              <a:defRPr sz="1050" b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dirty="0"/>
              <a:t>Lisää kuva kuvagalleriasta</a:t>
            </a:r>
          </a:p>
        </p:txBody>
      </p:sp>
      <p:pic>
        <p:nvPicPr>
          <p:cNvPr id="12" name="dlogoplaceholder" descr="Poliisi logo" hidden="1">
            <a:extLst>
              <a:ext uri="{FF2B5EF4-FFF2-40B4-BE49-F238E27FC236}">
                <a16:creationId xmlns:a16="http://schemas.microsoft.com/office/drawing/2014/main" id="{C22676DB-3E97-482D-BAEF-3148B11154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4"/>
            <a:ext cx="1621633" cy="724131"/>
          </a:xfrm>
          <a:prstGeom prst="rect">
            <a:avLst/>
          </a:prstGeom>
        </p:spPr>
      </p:pic>
      <p:sp>
        <p:nvSpPr>
          <p:cNvPr id="14" name="dcode">
            <a:extLst>
              <a:ext uri="{FF2B5EF4-FFF2-40B4-BE49-F238E27FC236}">
                <a16:creationId xmlns:a16="http://schemas.microsoft.com/office/drawing/2014/main" id="{D555E58E-BDEC-4D5C-8ADF-76CCCAEEC11C}"/>
              </a:ext>
            </a:extLst>
          </p:cNvPr>
          <p:cNvSpPr txBox="1">
            <a:spLocks/>
          </p:cNvSpPr>
          <p:nvPr userDrawn="1"/>
        </p:nvSpPr>
        <p:spPr>
          <a:xfrm>
            <a:off x="6876256" y="-20537"/>
            <a:ext cx="1296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dnumber">
            <a:extLst>
              <a:ext uri="{FF2B5EF4-FFF2-40B4-BE49-F238E27FC236}">
                <a16:creationId xmlns:a16="http://schemas.microsoft.com/office/drawing/2014/main" id="{A58270E4-D2D4-4001-933A-DEC281465FD9}"/>
              </a:ext>
            </a:extLst>
          </p:cNvPr>
          <p:cNvSpPr txBox="1">
            <a:spLocks/>
          </p:cNvSpPr>
          <p:nvPr userDrawn="1"/>
        </p:nvSpPr>
        <p:spPr>
          <a:xfrm>
            <a:off x="7956000" y="-20538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deusalogoplaceholder" hidden="1">
            <a:extLst>
              <a:ext uri="{FF2B5EF4-FFF2-40B4-BE49-F238E27FC236}">
                <a16:creationId xmlns:a16="http://schemas.microsoft.com/office/drawing/2014/main" id="{0C8BB2AF-599E-703A-DD96-1DBFD34A6D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8400" y="86400"/>
            <a:ext cx="3946709" cy="828000"/>
          </a:xfrm>
          <a:prstGeom prst="rect">
            <a:avLst/>
          </a:prstGeom>
        </p:spPr>
      </p:pic>
      <p:pic>
        <p:nvPicPr>
          <p:cNvPr id="6" name="dlogoshape">
            <a:extLst>
              <a:ext uri="{FF2B5EF4-FFF2-40B4-BE49-F238E27FC236}">
                <a16:creationId xmlns:a16="http://schemas.microsoft.com/office/drawing/2014/main" id="{B6ED1FC5-BAF7-4BDF-A30F-AD3CF38C27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5"/>
            <a:ext cx="1619486" cy="7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9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Alatunnistetiedot</a:t>
            </a:r>
          </a:p>
        </p:txBody>
      </p:sp>
      <p:sp>
        <p:nvSpPr>
          <p:cNvPr id="9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2413767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ä" type="twoObj" preserve="1">
  <p:cSld name="kaksi_sisältöä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BED60A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543600" y="1256400"/>
            <a:ext cx="3938400" cy="327600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65600" y="1256400"/>
            <a:ext cx="3938400" cy="327600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0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95728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ä" type="twoObj" preserve="1">
  <p:cSld name="kaksi_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543600" y="1256400"/>
            <a:ext cx="3938400" cy="327600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65600" y="1256400"/>
            <a:ext cx="3938400" cy="327600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0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7353988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sivu vaaka" preserve="1" userDrawn="1">
  <p:cSld name="kuvasivu_vaaka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BED60A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39553" y="159955"/>
            <a:ext cx="8002800" cy="791615"/>
          </a:xfrm>
        </p:spPr>
        <p:txBody>
          <a:bodyPr/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39553" y="1257301"/>
            <a:ext cx="8002800" cy="1530474"/>
          </a:xfrm>
        </p:spPr>
        <p:txBody>
          <a:bodyPr/>
          <a:lstStyle/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Kuvan paikkamerkki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540000" y="2895785"/>
            <a:ext cx="8064000" cy="2246400"/>
          </a:xfrm>
        </p:spPr>
        <p:txBody>
          <a:bodyPr>
            <a:normAutofit/>
          </a:bodyPr>
          <a:lstStyle>
            <a:lvl1pPr marL="0" indent="0">
              <a:buNone/>
              <a:defRPr sz="1050" b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dirty="0"/>
              <a:t>Lisää kuva kuvagalleriasta</a:t>
            </a:r>
          </a:p>
        </p:txBody>
      </p:sp>
      <p:sp>
        <p:nvSpPr>
          <p:cNvPr id="11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6724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sivu vaaka" preserve="1" userDrawn="1">
  <p:cSld name="kuvasivu_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39553" y="159955"/>
            <a:ext cx="8002800" cy="791615"/>
          </a:xfrm>
        </p:spPr>
        <p:txBody>
          <a:bodyPr/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39553" y="1257301"/>
            <a:ext cx="8002800" cy="1530474"/>
          </a:xfrm>
        </p:spPr>
        <p:txBody>
          <a:bodyPr/>
          <a:lstStyle/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Kuvan paikkamerkki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540000" y="2895784"/>
            <a:ext cx="8064000" cy="2246400"/>
          </a:xfrm>
        </p:spPr>
        <p:txBody>
          <a:bodyPr>
            <a:normAutofit/>
          </a:bodyPr>
          <a:lstStyle>
            <a:lvl1pPr marL="0" indent="0">
              <a:buNone/>
              <a:defRPr sz="1050" b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dirty="0"/>
              <a:t>Lisää kuva kuvagalleriasta</a:t>
            </a:r>
          </a:p>
        </p:txBody>
      </p:sp>
      <p:sp>
        <p:nvSpPr>
          <p:cNvPr id="11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6066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sivu pysty" type="picTx" preserve="1">
  <p:cSld name="kuvasivu_pysty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BED60A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427985" y="158400"/>
            <a:ext cx="4176000" cy="792000"/>
          </a:xfrm>
        </p:spPr>
        <p:txBody>
          <a:bodyPr anchor="b" anchorCtr="0">
            <a:normAutofit/>
          </a:bodyPr>
          <a:lstStyle>
            <a:lvl1pPr algn="l">
              <a:defRPr sz="2100" b="1"/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 hasCustomPrompt="1"/>
          </p:nvPr>
        </p:nvSpPr>
        <p:spPr>
          <a:xfrm>
            <a:off x="251521" y="0"/>
            <a:ext cx="3960440" cy="4716900"/>
          </a:xfrm>
        </p:spPr>
        <p:txBody>
          <a:bodyPr>
            <a:normAutofit/>
          </a:bodyPr>
          <a:lstStyle>
            <a:lvl1pPr marL="0" indent="0">
              <a:buNone/>
              <a:defRPr sz="1050" b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dirty="0"/>
              <a:t>Lisää kuva kuvagalleriasta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4427985" y="1256400"/>
            <a:ext cx="4176000" cy="3294000"/>
          </a:xfrm>
        </p:spPr>
        <p:txBody>
          <a:bodyPr>
            <a:noAutofit/>
          </a:bodyPr>
          <a:lstStyle>
            <a:lvl1pPr marL="266700" indent="-266700">
              <a:buFont typeface="Arial" pitchFamily="34" charset="0"/>
              <a:buChar char="•"/>
              <a:defRPr sz="16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dirty="0"/>
              <a:t>Lisää tekstiä napsauttamalla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1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544094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sivu pysty" type="picTx" preserve="1">
  <p:cSld name="kuvasivu_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427985" y="158400"/>
            <a:ext cx="4176000" cy="792000"/>
          </a:xfrm>
        </p:spPr>
        <p:txBody>
          <a:bodyPr anchor="b" anchorCtr="0">
            <a:normAutofit/>
          </a:bodyPr>
          <a:lstStyle>
            <a:lvl1pPr algn="l">
              <a:defRPr sz="2100" b="1"/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 hasCustomPrompt="1"/>
          </p:nvPr>
        </p:nvSpPr>
        <p:spPr>
          <a:xfrm>
            <a:off x="251521" y="0"/>
            <a:ext cx="3960440" cy="4716900"/>
          </a:xfrm>
        </p:spPr>
        <p:txBody>
          <a:bodyPr>
            <a:normAutofit/>
          </a:bodyPr>
          <a:lstStyle>
            <a:lvl1pPr marL="0" indent="0">
              <a:buNone/>
              <a:defRPr sz="1050" b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dirty="0"/>
              <a:t>Lisää kuva kuvagalleriasta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4427985" y="1256400"/>
            <a:ext cx="4176000" cy="3276000"/>
          </a:xfrm>
        </p:spPr>
        <p:txBody>
          <a:bodyPr>
            <a:noAutofit/>
          </a:bodyPr>
          <a:lstStyle>
            <a:lvl1pPr marL="266700" indent="-266700">
              <a:buFont typeface="Arial" pitchFamily="34" charset="0"/>
              <a:buChar char="•"/>
              <a:defRPr sz="16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dirty="0"/>
              <a:t>Lisää tekstiä napsauttamalla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1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3948460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 preserve="1">
  <p:cSld name="otsikko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BED60A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8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0869605"/>
      </p:ext>
    </p:extLst>
  </p:cSld>
  <p:clrMapOvr>
    <a:masterClrMapping/>
  </p:clrMapOvr>
  <p:hf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8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8872996"/>
      </p:ext>
    </p:extLst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sivu" preserve="1" userDrawn="1">
  <p:cSld name="lopetussivu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CF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BED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972000" y="1821600"/>
            <a:ext cx="7200000" cy="792000"/>
          </a:xfrm>
        </p:spPr>
        <p:txBody>
          <a:bodyPr anchor="b" anchorCtr="0"/>
          <a:lstStyle>
            <a:lvl1pPr marL="0" indent="0" algn="ctr">
              <a:buNone/>
              <a:defRPr sz="2800" b="1">
                <a:solidFill>
                  <a:srgbClr val="BED60A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601" y="2949792"/>
            <a:ext cx="7200800" cy="486054"/>
          </a:xfrm>
        </p:spPr>
        <p:txBody>
          <a:bodyPr anchor="ctr" anchorCtr="0">
            <a:noAutofit/>
          </a:bodyPr>
          <a:lstStyle>
            <a:lvl1pPr algn="ctr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Paikka henkilön nimelle ja tittelille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3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" name="dlogoplaceholder_pieni" hidden="1">
            <a:extLst>
              <a:ext uri="{FF2B5EF4-FFF2-40B4-BE49-F238E27FC236}">
                <a16:creationId xmlns:a16="http://schemas.microsoft.com/office/drawing/2014/main" id="{25B7349A-449D-4486-9652-0B7A6A45C2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8" name="dlogoshape">
            <a:extLst>
              <a:ext uri="{FF2B5EF4-FFF2-40B4-BE49-F238E27FC236}">
                <a16:creationId xmlns:a16="http://schemas.microsoft.com/office/drawing/2014/main" id="{F1068839-31FF-440F-8756-CADAAF5B12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16601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nsilehti kuvalla" preserve="1" userDrawn="1">
  <p:cSld name="kansilehti_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1000800"/>
            <a:ext cx="8640960" cy="18936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7" y="1184400"/>
            <a:ext cx="5788800" cy="838800"/>
          </a:xfrm>
        </p:spPr>
        <p:txBody>
          <a:bodyPr anchor="b" anchorCtr="0">
            <a:noAutofit/>
          </a:bodyPr>
          <a:lstStyle>
            <a:lvl1pPr algn="l">
              <a:defRPr sz="2700">
                <a:solidFill>
                  <a:srgbClr val="C5C5C5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5536" y="2012400"/>
            <a:ext cx="5788800" cy="486054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napsauttamalla</a:t>
            </a:r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1198800" y="2516400"/>
            <a:ext cx="5785200" cy="27003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Paikka henkilön nimelle ja tittelille</a:t>
            </a:r>
          </a:p>
        </p:txBody>
      </p:sp>
      <p:sp>
        <p:nvSpPr>
          <p:cNvPr id="13" name="Kuvan paikkamerkki 2"/>
          <p:cNvSpPr>
            <a:spLocks noGrp="1" noChangeAspect="1"/>
          </p:cNvSpPr>
          <p:nvPr>
            <p:ph type="pic" idx="14" hasCustomPrompt="1"/>
          </p:nvPr>
        </p:nvSpPr>
        <p:spPr>
          <a:xfrm>
            <a:off x="252000" y="2895785"/>
            <a:ext cx="8640000" cy="2246400"/>
          </a:xfrm>
        </p:spPr>
        <p:txBody>
          <a:bodyPr>
            <a:noAutofit/>
          </a:bodyPr>
          <a:lstStyle>
            <a:lvl1pPr marL="0" indent="0">
              <a:buNone/>
              <a:defRPr sz="1050" b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dirty="0"/>
              <a:t>Lisää kuva kuvagalleriasta</a:t>
            </a:r>
          </a:p>
        </p:txBody>
      </p:sp>
      <p:pic>
        <p:nvPicPr>
          <p:cNvPr id="12" name="dlogoplaceholder" descr="Poliisi logo" hidden="1">
            <a:extLst>
              <a:ext uri="{FF2B5EF4-FFF2-40B4-BE49-F238E27FC236}">
                <a16:creationId xmlns:a16="http://schemas.microsoft.com/office/drawing/2014/main" id="{3FDC24B8-9B44-4CA8-B857-3B82DAD7D4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4"/>
            <a:ext cx="1621633" cy="724131"/>
          </a:xfrm>
          <a:prstGeom prst="rect">
            <a:avLst/>
          </a:prstGeom>
        </p:spPr>
      </p:pic>
      <p:sp>
        <p:nvSpPr>
          <p:cNvPr id="11" name="dcode">
            <a:extLst>
              <a:ext uri="{FF2B5EF4-FFF2-40B4-BE49-F238E27FC236}">
                <a16:creationId xmlns:a16="http://schemas.microsoft.com/office/drawing/2014/main" id="{E6C3BE0F-BF94-4074-BAAC-648DA5B7E054}"/>
              </a:ext>
            </a:extLst>
          </p:cNvPr>
          <p:cNvSpPr txBox="1">
            <a:spLocks/>
          </p:cNvSpPr>
          <p:nvPr userDrawn="1"/>
        </p:nvSpPr>
        <p:spPr>
          <a:xfrm>
            <a:off x="6876256" y="-20537"/>
            <a:ext cx="1296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dnumber">
            <a:extLst>
              <a:ext uri="{FF2B5EF4-FFF2-40B4-BE49-F238E27FC236}">
                <a16:creationId xmlns:a16="http://schemas.microsoft.com/office/drawing/2014/main" id="{CF383A51-DFD3-47E1-88BE-A2E4430F04D8}"/>
              </a:ext>
            </a:extLst>
          </p:cNvPr>
          <p:cNvSpPr txBox="1">
            <a:spLocks/>
          </p:cNvSpPr>
          <p:nvPr userDrawn="1"/>
        </p:nvSpPr>
        <p:spPr>
          <a:xfrm>
            <a:off x="7956000" y="-20538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deusalogoplaceholder" hidden="1">
            <a:extLst>
              <a:ext uri="{FF2B5EF4-FFF2-40B4-BE49-F238E27FC236}">
                <a16:creationId xmlns:a16="http://schemas.microsoft.com/office/drawing/2014/main" id="{0C0EB6BA-3B23-7360-8AF5-F563C98A0F2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8400" y="86400"/>
            <a:ext cx="3946709" cy="828000"/>
          </a:xfrm>
          <a:prstGeom prst="rect">
            <a:avLst/>
          </a:prstGeom>
        </p:spPr>
      </p:pic>
      <p:pic>
        <p:nvPicPr>
          <p:cNvPr id="6" name="dlogoshape">
            <a:extLst>
              <a:ext uri="{FF2B5EF4-FFF2-40B4-BE49-F238E27FC236}">
                <a16:creationId xmlns:a16="http://schemas.microsoft.com/office/drawing/2014/main" id="{18A88C40-E142-48BE-8253-3A3D733C35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5"/>
            <a:ext cx="1619486" cy="7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52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sivu" preserve="1" userDrawn="1">
  <p:cSld name="lopet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972000" y="1821600"/>
            <a:ext cx="7200000" cy="792000"/>
          </a:xfrm>
        </p:spPr>
        <p:txBody>
          <a:bodyPr anchor="b" anchorCtr="0"/>
          <a:lstStyle>
            <a:lvl1pPr marL="0" indent="0" algn="ctr">
              <a:buNone/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601" y="2949792"/>
            <a:ext cx="7200800" cy="486054"/>
          </a:xfrm>
        </p:spPr>
        <p:txBody>
          <a:bodyPr anchor="ctr" anchorCtr="0">
            <a:noAutofit/>
          </a:bodyPr>
          <a:lstStyle>
            <a:lvl1pPr algn="ctr">
              <a:defRPr sz="1050" b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Paikka henkilön nimelle ja tittelille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3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4" name="dlogoplaceholder_pieni" hidden="1">
            <a:extLst>
              <a:ext uri="{FF2B5EF4-FFF2-40B4-BE49-F238E27FC236}">
                <a16:creationId xmlns:a16="http://schemas.microsoft.com/office/drawing/2014/main" id="{26F49FED-323F-4096-B3E7-DE8F87138B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7" name="dlogoshape">
            <a:extLst>
              <a:ext uri="{FF2B5EF4-FFF2-40B4-BE49-F238E27FC236}">
                <a16:creationId xmlns:a16="http://schemas.microsoft.com/office/drawing/2014/main" id="{7FEE50D2-FDD4-4C5A-B5AB-BD1D784334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08126"/>
      </p:ext>
    </p:extLst>
  </p:cSld>
  <p:clrMapOvr>
    <a:masterClrMapping/>
  </p:clrMapOvr>
  <p:hf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iitossivu" preserve="1" userDrawn="1">
  <p:cSld name="kiitos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CF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BED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" name="Tekstin paikkamerkki 4"/>
          <p:cNvSpPr txBox="1">
            <a:spLocks/>
          </p:cNvSpPr>
          <p:nvPr userDrawn="1"/>
        </p:nvSpPr>
        <p:spPr>
          <a:xfrm>
            <a:off x="972000" y="1821600"/>
            <a:ext cx="7200000" cy="79200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rgbClr val="06377B"/>
              </a:buClr>
              <a:buFont typeface="Arial" pitchFamily="34" charset="0"/>
              <a:buNone/>
              <a:defRPr sz="38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900113" indent="-3635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268288" algn="l" defTabSz="914400" rtl="0" eaLnBrk="1" latinLnBrk="0" hangingPunct="1">
              <a:spcBef>
                <a:spcPct val="20000"/>
              </a:spcBef>
              <a:buClrTx/>
              <a:buFont typeface="Verdana" panose="020B0604030504040204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rgbClr val="06377B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1">
                <a:ln>
                  <a:noFill/>
                </a:ln>
                <a:solidFill>
                  <a:srgbClr val="BED60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Kiitos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3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4" name="dlogoplaceholder_pieni" hidden="1">
            <a:extLst>
              <a:ext uri="{FF2B5EF4-FFF2-40B4-BE49-F238E27FC236}">
                <a16:creationId xmlns:a16="http://schemas.microsoft.com/office/drawing/2014/main" id="{E402A09F-D5A8-431C-AE9D-B9F146AE69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3" name="dlogoshape">
            <a:extLst>
              <a:ext uri="{FF2B5EF4-FFF2-40B4-BE49-F238E27FC236}">
                <a16:creationId xmlns:a16="http://schemas.microsoft.com/office/drawing/2014/main" id="{338B6274-0BB6-4833-91EC-063B42BDED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45883"/>
      </p:ext>
    </p:extLst>
  </p:cSld>
  <p:clrMapOvr>
    <a:masterClrMapping/>
  </p:clrMapOvr>
  <p:hf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iitossivu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4" name="Tekstin paikkamerkki 4"/>
          <p:cNvSpPr txBox="1">
            <a:spLocks/>
          </p:cNvSpPr>
          <p:nvPr userDrawn="1"/>
        </p:nvSpPr>
        <p:spPr>
          <a:xfrm>
            <a:off x="972000" y="1821600"/>
            <a:ext cx="7200000" cy="79200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rgbClr val="06377B"/>
              </a:buClr>
              <a:buFont typeface="Arial" pitchFamily="34" charset="0"/>
              <a:buNone/>
              <a:defRPr sz="38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900113" indent="-3635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268288" algn="l" defTabSz="914400" rtl="0" eaLnBrk="1" latinLnBrk="0" hangingPunct="1">
              <a:spcBef>
                <a:spcPct val="20000"/>
              </a:spcBef>
              <a:buClrTx/>
              <a:buFont typeface="Verdana" panose="020B0604030504040204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rgbClr val="06377B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1">
                <a:ln>
                  <a:noFill/>
                </a:ln>
                <a:solidFill>
                  <a:srgbClr val="C5C5C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Kiitos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3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" name="dlogoplaceholder_pieni" hidden="1">
            <a:extLst>
              <a:ext uri="{FF2B5EF4-FFF2-40B4-BE49-F238E27FC236}">
                <a16:creationId xmlns:a16="http://schemas.microsoft.com/office/drawing/2014/main" id="{2A407494-58C1-4387-8614-70C7CC0AFB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3" name="dlogoshape">
            <a:extLst>
              <a:ext uri="{FF2B5EF4-FFF2-40B4-BE49-F238E27FC236}">
                <a16:creationId xmlns:a16="http://schemas.microsoft.com/office/drawing/2014/main" id="{22522822-E4B1-400B-8A78-8BC5A97BD7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85223"/>
      </p:ext>
    </p:extLst>
  </p:cSld>
  <p:clrMapOvr>
    <a:masterClrMapping/>
  </p:clrMapOvr>
  <p:hf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iitossivu" preserve="1" userDrawn="1">
  <p:cSld name="kiitos_sv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CF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BED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" name="Tekstin paikkamerkki 4"/>
          <p:cNvSpPr txBox="1">
            <a:spLocks/>
          </p:cNvSpPr>
          <p:nvPr userDrawn="1"/>
        </p:nvSpPr>
        <p:spPr>
          <a:xfrm>
            <a:off x="972000" y="1821600"/>
            <a:ext cx="7200000" cy="79200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rgbClr val="06377B"/>
              </a:buClr>
              <a:buFont typeface="Arial" pitchFamily="34" charset="0"/>
              <a:buNone/>
              <a:defRPr sz="38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900113" indent="-3635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268288" algn="l" defTabSz="914400" rtl="0" eaLnBrk="1" latinLnBrk="0" hangingPunct="1">
              <a:spcBef>
                <a:spcPct val="20000"/>
              </a:spcBef>
              <a:buClrTx/>
              <a:buFont typeface="Verdana" panose="020B0604030504040204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rgbClr val="06377B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1">
                <a:ln>
                  <a:noFill/>
                </a:ln>
                <a:solidFill>
                  <a:srgbClr val="BED60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Tack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3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4" name="dlogoplaceholder_pieni" hidden="1">
            <a:extLst>
              <a:ext uri="{FF2B5EF4-FFF2-40B4-BE49-F238E27FC236}">
                <a16:creationId xmlns:a16="http://schemas.microsoft.com/office/drawing/2014/main" id="{9E8674D2-50CD-4A08-993D-49053E5919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3" name="dlogoshape">
            <a:extLst>
              <a:ext uri="{FF2B5EF4-FFF2-40B4-BE49-F238E27FC236}">
                <a16:creationId xmlns:a16="http://schemas.microsoft.com/office/drawing/2014/main" id="{A750E670-B3AA-4358-8DF7-EB8840385E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37287"/>
      </p:ext>
    </p:extLst>
  </p:cSld>
  <p:clrMapOvr>
    <a:masterClrMapping/>
  </p:clrMapOvr>
  <p:hf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iitossivu" preserve="1" userDrawn="1">
  <p:cSld name="kiitos_s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4" name="Tekstin paikkamerkki 4"/>
          <p:cNvSpPr txBox="1">
            <a:spLocks/>
          </p:cNvSpPr>
          <p:nvPr userDrawn="1"/>
        </p:nvSpPr>
        <p:spPr>
          <a:xfrm>
            <a:off x="972000" y="1821600"/>
            <a:ext cx="7200000" cy="79200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rgbClr val="06377B"/>
              </a:buClr>
              <a:buFont typeface="Arial" pitchFamily="34" charset="0"/>
              <a:buNone/>
              <a:defRPr sz="38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900113" indent="-3635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268288" algn="l" defTabSz="914400" rtl="0" eaLnBrk="1" latinLnBrk="0" hangingPunct="1">
              <a:spcBef>
                <a:spcPct val="20000"/>
              </a:spcBef>
              <a:buClrTx/>
              <a:buFont typeface="Verdana" panose="020B0604030504040204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rgbClr val="06377B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1">
                <a:ln>
                  <a:noFill/>
                </a:ln>
                <a:solidFill>
                  <a:srgbClr val="C5C5C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Tack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3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" name="dlogoplaceholder_pieni" hidden="1">
            <a:extLst>
              <a:ext uri="{FF2B5EF4-FFF2-40B4-BE49-F238E27FC236}">
                <a16:creationId xmlns:a16="http://schemas.microsoft.com/office/drawing/2014/main" id="{3614EA44-2F16-421B-935E-84C9F1653F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3" name="dlogoshape">
            <a:extLst>
              <a:ext uri="{FF2B5EF4-FFF2-40B4-BE49-F238E27FC236}">
                <a16:creationId xmlns:a16="http://schemas.microsoft.com/office/drawing/2014/main" id="{8F852E6C-B165-461B-9183-E3C7A58445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16115"/>
      </p:ext>
    </p:extLst>
  </p:cSld>
  <p:clrMapOvr>
    <a:masterClrMapping/>
  </p:clrMapOvr>
  <p:hf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iitossivu" preserve="1" userDrawn="1">
  <p:cSld name="kiitos_eng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CF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BED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2" name="Tekstin paikkamerkki 4"/>
          <p:cNvSpPr txBox="1">
            <a:spLocks/>
          </p:cNvSpPr>
          <p:nvPr userDrawn="1"/>
        </p:nvSpPr>
        <p:spPr>
          <a:xfrm>
            <a:off x="972000" y="1821600"/>
            <a:ext cx="7200000" cy="79200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rgbClr val="06377B"/>
              </a:buClr>
              <a:buFont typeface="Arial" pitchFamily="34" charset="0"/>
              <a:buNone/>
              <a:defRPr sz="38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900113" indent="-3635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268288" algn="l" defTabSz="914400" rtl="0" eaLnBrk="1" latinLnBrk="0" hangingPunct="1">
              <a:spcBef>
                <a:spcPct val="20000"/>
              </a:spcBef>
              <a:buClrTx/>
              <a:buFont typeface="Verdana" panose="020B0604030504040204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rgbClr val="06377B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1">
                <a:ln>
                  <a:noFill/>
                </a:ln>
                <a:solidFill>
                  <a:srgbClr val="BED60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Thank</a:t>
            </a:r>
            <a:r>
              <a:rPr kumimoji="0" lang="fi-FI" sz="2850" b="1" i="0" u="none" strike="noStrike" kern="1200" cap="none" spc="0" normalizeH="0" baseline="0" noProof="1">
                <a:ln>
                  <a:noFill/>
                </a:ln>
                <a:solidFill>
                  <a:srgbClr val="BED60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you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3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4" name="dlogoplaceholder_pieni" hidden="1">
            <a:extLst>
              <a:ext uri="{FF2B5EF4-FFF2-40B4-BE49-F238E27FC236}">
                <a16:creationId xmlns:a16="http://schemas.microsoft.com/office/drawing/2014/main" id="{1A417AB8-EB1F-4F5D-AF03-78F7C73EE8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3" name="dlogoshape">
            <a:extLst>
              <a:ext uri="{FF2B5EF4-FFF2-40B4-BE49-F238E27FC236}">
                <a16:creationId xmlns:a16="http://schemas.microsoft.com/office/drawing/2014/main" id="{A6502F9F-73D9-4E47-A537-DD46FB7890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01598"/>
      </p:ext>
    </p:extLst>
  </p:cSld>
  <p:clrMapOvr>
    <a:masterClrMapping/>
  </p:clrMapOvr>
  <p:hf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iitossivu" preserve="1" userDrawn="1">
  <p:cSld name="kiitos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14" name="Tekstin paikkamerkki 4"/>
          <p:cNvSpPr txBox="1">
            <a:spLocks/>
          </p:cNvSpPr>
          <p:nvPr userDrawn="1"/>
        </p:nvSpPr>
        <p:spPr>
          <a:xfrm>
            <a:off x="972000" y="1821600"/>
            <a:ext cx="7200000" cy="79200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Clr>
                <a:srgbClr val="06377B"/>
              </a:buClr>
              <a:buFont typeface="Arial" pitchFamily="34" charset="0"/>
              <a:buNone/>
              <a:defRPr sz="38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900113" indent="-3635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268288" algn="l" defTabSz="914400" rtl="0" eaLnBrk="1" latinLnBrk="0" hangingPunct="1">
              <a:spcBef>
                <a:spcPct val="20000"/>
              </a:spcBef>
              <a:buClrTx/>
              <a:buFont typeface="Verdana" panose="020B0604030504040204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rgbClr val="06377B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1">
                <a:ln>
                  <a:noFill/>
                </a:ln>
                <a:solidFill>
                  <a:srgbClr val="C5C5C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Thank</a:t>
            </a:r>
            <a:r>
              <a:rPr kumimoji="0" lang="fi-FI" sz="2850" b="1" i="0" u="none" strike="noStrike" kern="1200" cap="none" spc="0" normalizeH="0" baseline="0" noProof="1">
                <a:ln>
                  <a:noFill/>
                </a:ln>
                <a:solidFill>
                  <a:srgbClr val="C5C5C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you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3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" name="dlogoplaceholder_pieni" hidden="1">
            <a:extLst>
              <a:ext uri="{FF2B5EF4-FFF2-40B4-BE49-F238E27FC236}">
                <a16:creationId xmlns:a16="http://schemas.microsoft.com/office/drawing/2014/main" id="{841EA14C-B90A-4BFF-BCA9-457D23086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3" name="dlogoshape">
            <a:extLst>
              <a:ext uri="{FF2B5EF4-FFF2-40B4-BE49-F238E27FC236}">
                <a16:creationId xmlns:a16="http://schemas.microsoft.com/office/drawing/2014/main" id="{D7156227-13F9-4329-9E8D-1990C21243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42226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nsilehti pystykuvalla" preserve="1" userDrawn="1">
  <p:cSld name="kansilehti_kuva_pysty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1000800"/>
            <a:ext cx="8640960" cy="31536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CF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BED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12000" y="1321200"/>
            <a:ext cx="4392000" cy="1194715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BED60A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212000" y="2556000"/>
            <a:ext cx="4392000" cy="976621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napsauttamalla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5784B44-0E8A-441B-8DBF-A54D3914E7E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0824" y="1000800"/>
            <a:ext cx="3531600" cy="3531600"/>
          </a:xfrm>
        </p:spPr>
        <p:txBody>
          <a:bodyPr>
            <a:normAutofit/>
          </a:bodyPr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 kuvagalleriasta</a:t>
            </a:r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4204800" y="3650400"/>
            <a:ext cx="4399200" cy="36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Paikka henkilön nimelle ja tittelille</a:t>
            </a:r>
          </a:p>
        </p:txBody>
      </p:sp>
      <p:pic>
        <p:nvPicPr>
          <p:cNvPr id="13" name="dlogoplaceholder" descr="Poliisi logo" hidden="1">
            <a:extLst>
              <a:ext uri="{FF2B5EF4-FFF2-40B4-BE49-F238E27FC236}">
                <a16:creationId xmlns:a16="http://schemas.microsoft.com/office/drawing/2014/main" id="{8570A782-8ED1-4314-9D8F-4B2CF2B22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4"/>
            <a:ext cx="1621633" cy="724131"/>
          </a:xfrm>
          <a:prstGeom prst="rect">
            <a:avLst/>
          </a:prstGeom>
        </p:spPr>
      </p:pic>
      <p:sp>
        <p:nvSpPr>
          <p:cNvPr id="14" name="dcode">
            <a:extLst>
              <a:ext uri="{FF2B5EF4-FFF2-40B4-BE49-F238E27FC236}">
                <a16:creationId xmlns:a16="http://schemas.microsoft.com/office/drawing/2014/main" id="{2BD8F902-4800-4FA0-9610-F0935D40B105}"/>
              </a:ext>
            </a:extLst>
          </p:cNvPr>
          <p:cNvSpPr txBox="1">
            <a:spLocks/>
          </p:cNvSpPr>
          <p:nvPr userDrawn="1"/>
        </p:nvSpPr>
        <p:spPr>
          <a:xfrm>
            <a:off x="6876256" y="-20537"/>
            <a:ext cx="1296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dnumber">
            <a:extLst>
              <a:ext uri="{FF2B5EF4-FFF2-40B4-BE49-F238E27FC236}">
                <a16:creationId xmlns:a16="http://schemas.microsoft.com/office/drawing/2014/main" id="{7EEC05E5-9D20-45B0-9C90-7062B68EB247}"/>
              </a:ext>
            </a:extLst>
          </p:cNvPr>
          <p:cNvSpPr txBox="1">
            <a:spLocks/>
          </p:cNvSpPr>
          <p:nvPr userDrawn="1"/>
        </p:nvSpPr>
        <p:spPr>
          <a:xfrm>
            <a:off x="7956000" y="-20538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deusalogoplaceholder" hidden="1">
            <a:extLst>
              <a:ext uri="{FF2B5EF4-FFF2-40B4-BE49-F238E27FC236}">
                <a16:creationId xmlns:a16="http://schemas.microsoft.com/office/drawing/2014/main" id="{3D7DF15F-A31E-D54F-4B66-BEE79A77D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8400" y="86400"/>
            <a:ext cx="3946709" cy="828000"/>
          </a:xfrm>
          <a:prstGeom prst="rect">
            <a:avLst/>
          </a:prstGeom>
        </p:spPr>
      </p:pic>
      <p:pic>
        <p:nvPicPr>
          <p:cNvPr id="7" name="dlogoshape">
            <a:extLst>
              <a:ext uri="{FF2B5EF4-FFF2-40B4-BE49-F238E27FC236}">
                <a16:creationId xmlns:a16="http://schemas.microsoft.com/office/drawing/2014/main" id="{1E312E4D-7728-4EAB-B147-A2B880D754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5"/>
            <a:ext cx="1619486" cy="7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85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nsilehti pystykuvalla" preserve="1" userDrawn="1">
  <p:cSld name="kansilehti_kuva_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1000800"/>
            <a:ext cx="8640960" cy="31536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12000" y="1321200"/>
            <a:ext cx="4392000" cy="1194715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C5C5C5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212000" y="2556000"/>
            <a:ext cx="4392000" cy="976621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napsauttamalla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5784B44-0E8A-441B-8DBF-A54D3914E7E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50824" y="1000800"/>
            <a:ext cx="3531600" cy="3531600"/>
          </a:xfrm>
        </p:spPr>
        <p:txBody>
          <a:bodyPr>
            <a:normAutofit/>
          </a:bodyPr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 kuvagalleriasta</a:t>
            </a:r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4204800" y="3650400"/>
            <a:ext cx="4399200" cy="36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Paikka henkilön nimelle ja tittelille</a:t>
            </a:r>
          </a:p>
        </p:txBody>
      </p:sp>
      <p:pic>
        <p:nvPicPr>
          <p:cNvPr id="13" name="dlogoplaceholder" descr="Poliisi logo" hidden="1">
            <a:extLst>
              <a:ext uri="{FF2B5EF4-FFF2-40B4-BE49-F238E27FC236}">
                <a16:creationId xmlns:a16="http://schemas.microsoft.com/office/drawing/2014/main" id="{8570A782-8ED1-4314-9D8F-4B2CF2B22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4"/>
            <a:ext cx="1621633" cy="724131"/>
          </a:xfrm>
          <a:prstGeom prst="rect">
            <a:avLst/>
          </a:prstGeom>
        </p:spPr>
      </p:pic>
      <p:sp>
        <p:nvSpPr>
          <p:cNvPr id="14" name="dcode">
            <a:extLst>
              <a:ext uri="{FF2B5EF4-FFF2-40B4-BE49-F238E27FC236}">
                <a16:creationId xmlns:a16="http://schemas.microsoft.com/office/drawing/2014/main" id="{18ACF365-4ED7-4235-9146-60662783BC49}"/>
              </a:ext>
            </a:extLst>
          </p:cNvPr>
          <p:cNvSpPr txBox="1">
            <a:spLocks/>
          </p:cNvSpPr>
          <p:nvPr userDrawn="1"/>
        </p:nvSpPr>
        <p:spPr>
          <a:xfrm>
            <a:off x="6876256" y="-20537"/>
            <a:ext cx="1296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dnumber">
            <a:extLst>
              <a:ext uri="{FF2B5EF4-FFF2-40B4-BE49-F238E27FC236}">
                <a16:creationId xmlns:a16="http://schemas.microsoft.com/office/drawing/2014/main" id="{2CD58F1D-7275-4BAA-92BC-582DD3C4AC49}"/>
              </a:ext>
            </a:extLst>
          </p:cNvPr>
          <p:cNvSpPr txBox="1">
            <a:spLocks/>
          </p:cNvSpPr>
          <p:nvPr userDrawn="1"/>
        </p:nvSpPr>
        <p:spPr>
          <a:xfrm>
            <a:off x="7956000" y="-20538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deusalogoplaceholder" hidden="1">
            <a:extLst>
              <a:ext uri="{FF2B5EF4-FFF2-40B4-BE49-F238E27FC236}">
                <a16:creationId xmlns:a16="http://schemas.microsoft.com/office/drawing/2014/main" id="{4B2B7D3C-5A3E-996E-2D87-86EB152BD6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8400" y="86400"/>
            <a:ext cx="3946709" cy="828000"/>
          </a:xfrm>
          <a:prstGeom prst="rect">
            <a:avLst/>
          </a:prstGeom>
        </p:spPr>
      </p:pic>
      <p:pic>
        <p:nvPicPr>
          <p:cNvPr id="7" name="dlogoshape">
            <a:extLst>
              <a:ext uri="{FF2B5EF4-FFF2-40B4-BE49-F238E27FC236}">
                <a16:creationId xmlns:a16="http://schemas.microsoft.com/office/drawing/2014/main" id="{07779EE3-0585-41D8-9A77-1CFE50590C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5"/>
            <a:ext cx="1619486" cy="7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5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nsilehti" preserve="1" userDrawn="1">
  <p:cSld name="kansilehti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1000800"/>
            <a:ext cx="8640960" cy="31536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CF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BED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7" y="1321200"/>
            <a:ext cx="7120880" cy="1194715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BED60A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5536" y="2548800"/>
            <a:ext cx="7120800" cy="976621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napsauttamalla</a:t>
            </a:r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1195200" y="3643200"/>
            <a:ext cx="7128000" cy="381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Paikka henkilön nimelle ja tittelille</a:t>
            </a:r>
          </a:p>
        </p:txBody>
      </p:sp>
      <p:pic>
        <p:nvPicPr>
          <p:cNvPr id="13" name="dlogoplaceholder" descr="Poliisi logo" hidden="1">
            <a:extLst>
              <a:ext uri="{FF2B5EF4-FFF2-40B4-BE49-F238E27FC236}">
                <a16:creationId xmlns:a16="http://schemas.microsoft.com/office/drawing/2014/main" id="{8570A782-8ED1-4314-9D8F-4B2CF2B22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4"/>
            <a:ext cx="1621633" cy="724131"/>
          </a:xfrm>
          <a:prstGeom prst="rect">
            <a:avLst/>
          </a:prstGeom>
        </p:spPr>
      </p:pic>
      <p:sp>
        <p:nvSpPr>
          <p:cNvPr id="14" name="dcode">
            <a:extLst>
              <a:ext uri="{FF2B5EF4-FFF2-40B4-BE49-F238E27FC236}">
                <a16:creationId xmlns:a16="http://schemas.microsoft.com/office/drawing/2014/main" id="{D104B5F4-67EF-41F3-B122-F05C6F7DBF54}"/>
              </a:ext>
            </a:extLst>
          </p:cNvPr>
          <p:cNvSpPr txBox="1">
            <a:spLocks/>
          </p:cNvSpPr>
          <p:nvPr userDrawn="1"/>
        </p:nvSpPr>
        <p:spPr>
          <a:xfrm>
            <a:off x="6876256" y="-20537"/>
            <a:ext cx="1296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dnumber">
            <a:extLst>
              <a:ext uri="{FF2B5EF4-FFF2-40B4-BE49-F238E27FC236}">
                <a16:creationId xmlns:a16="http://schemas.microsoft.com/office/drawing/2014/main" id="{210D5BD1-1B41-4420-BBFC-AABDA58847EC}"/>
              </a:ext>
            </a:extLst>
          </p:cNvPr>
          <p:cNvSpPr txBox="1">
            <a:spLocks/>
          </p:cNvSpPr>
          <p:nvPr userDrawn="1"/>
        </p:nvSpPr>
        <p:spPr>
          <a:xfrm>
            <a:off x="7956000" y="-20538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deusalogoplaceholder" hidden="1">
            <a:extLst>
              <a:ext uri="{FF2B5EF4-FFF2-40B4-BE49-F238E27FC236}">
                <a16:creationId xmlns:a16="http://schemas.microsoft.com/office/drawing/2014/main" id="{EF7C7DE6-D453-1080-2794-BC5C53BA87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8400" y="86400"/>
            <a:ext cx="3946709" cy="828000"/>
          </a:xfrm>
          <a:prstGeom prst="rect">
            <a:avLst/>
          </a:prstGeom>
        </p:spPr>
      </p:pic>
      <p:pic>
        <p:nvPicPr>
          <p:cNvPr id="6" name="dlogoshape">
            <a:extLst>
              <a:ext uri="{FF2B5EF4-FFF2-40B4-BE49-F238E27FC236}">
                <a16:creationId xmlns:a16="http://schemas.microsoft.com/office/drawing/2014/main" id="{BEDBBC15-D468-4966-924E-94CD5E05513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5"/>
            <a:ext cx="1619486" cy="7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8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nsilehti" preserve="1" userDrawn="1">
  <p:cSld name="kansileh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1000800"/>
            <a:ext cx="8640960" cy="31536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195537" y="1321200"/>
            <a:ext cx="7120880" cy="1194715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C5C5C5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195536" y="2548800"/>
            <a:ext cx="7120800" cy="976621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napsauttamalla</a:t>
            </a:r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13" hasCustomPrompt="1"/>
          </p:nvPr>
        </p:nvSpPr>
        <p:spPr>
          <a:xfrm>
            <a:off x="1195200" y="3643200"/>
            <a:ext cx="7128000" cy="381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Paikka henkilön nimelle ja tittelille</a:t>
            </a:r>
          </a:p>
        </p:txBody>
      </p:sp>
      <p:pic>
        <p:nvPicPr>
          <p:cNvPr id="12" name="dlogoplaceholder" descr="Poliisi logo" hidden="1">
            <a:extLst>
              <a:ext uri="{FF2B5EF4-FFF2-40B4-BE49-F238E27FC236}">
                <a16:creationId xmlns:a16="http://schemas.microsoft.com/office/drawing/2014/main" id="{3C96B7E1-687E-4FDF-BE7B-DD47C6E6FC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4"/>
            <a:ext cx="1621633" cy="724131"/>
          </a:xfrm>
          <a:prstGeom prst="rect">
            <a:avLst/>
          </a:prstGeom>
        </p:spPr>
      </p:pic>
      <p:sp>
        <p:nvSpPr>
          <p:cNvPr id="14" name="dcode">
            <a:extLst>
              <a:ext uri="{FF2B5EF4-FFF2-40B4-BE49-F238E27FC236}">
                <a16:creationId xmlns:a16="http://schemas.microsoft.com/office/drawing/2014/main" id="{EC794B31-82FF-4002-9156-5EDB41390B3E}"/>
              </a:ext>
            </a:extLst>
          </p:cNvPr>
          <p:cNvSpPr txBox="1">
            <a:spLocks/>
          </p:cNvSpPr>
          <p:nvPr userDrawn="1"/>
        </p:nvSpPr>
        <p:spPr>
          <a:xfrm>
            <a:off x="6876256" y="-20537"/>
            <a:ext cx="1296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dnumber">
            <a:extLst>
              <a:ext uri="{FF2B5EF4-FFF2-40B4-BE49-F238E27FC236}">
                <a16:creationId xmlns:a16="http://schemas.microsoft.com/office/drawing/2014/main" id="{974F81C6-0F4B-47D7-BB74-1DE8A6C24525}"/>
              </a:ext>
            </a:extLst>
          </p:cNvPr>
          <p:cNvSpPr txBox="1">
            <a:spLocks/>
          </p:cNvSpPr>
          <p:nvPr userDrawn="1"/>
        </p:nvSpPr>
        <p:spPr>
          <a:xfrm>
            <a:off x="7956000" y="-20538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deusalogoplaceholder" hidden="1">
            <a:extLst>
              <a:ext uri="{FF2B5EF4-FFF2-40B4-BE49-F238E27FC236}">
                <a16:creationId xmlns:a16="http://schemas.microsoft.com/office/drawing/2014/main" id="{12401F29-3735-5195-1CCD-18EDADE140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8400" y="86400"/>
            <a:ext cx="3946709" cy="828000"/>
          </a:xfrm>
          <a:prstGeom prst="rect">
            <a:avLst/>
          </a:prstGeom>
        </p:spPr>
      </p:pic>
      <p:pic>
        <p:nvPicPr>
          <p:cNvPr id="6" name="dlogoshape">
            <a:extLst>
              <a:ext uri="{FF2B5EF4-FFF2-40B4-BE49-F238E27FC236}">
                <a16:creationId xmlns:a16="http://schemas.microsoft.com/office/drawing/2014/main" id="{45040125-6DDA-4546-9DB4-DB6725933D0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14" y="139285"/>
            <a:ext cx="1619486" cy="7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älisivu" preserve="1" userDrawn="1">
  <p:cSld name="välisivu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CF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BED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011600" y="1113588"/>
            <a:ext cx="7120880" cy="2430270"/>
          </a:xfrm>
        </p:spPr>
        <p:txBody>
          <a:bodyPr anchor="ctr" anchorCtr="0">
            <a:noAutofit/>
          </a:bodyPr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2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1" name="dlogoplaceholder_pieni" hidden="1">
            <a:extLst>
              <a:ext uri="{FF2B5EF4-FFF2-40B4-BE49-F238E27FC236}">
                <a16:creationId xmlns:a16="http://schemas.microsoft.com/office/drawing/2014/main" id="{D2BFD48A-17D2-44DE-8219-AF2EAC9A53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7" name="dlogoshape">
            <a:extLst>
              <a:ext uri="{FF2B5EF4-FFF2-40B4-BE49-F238E27FC236}">
                <a16:creationId xmlns:a16="http://schemas.microsoft.com/office/drawing/2014/main" id="{2A6C167A-44E2-42EF-A688-673D90EAF8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86465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älisivu" preserve="1" userDrawn="1">
  <p:cSld name="väl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uorakulmio 69"/>
          <p:cNvSpPr/>
          <p:nvPr userDrawn="1"/>
        </p:nvSpPr>
        <p:spPr bwMode="hidden">
          <a:xfrm>
            <a:off x="251520" y="252000"/>
            <a:ext cx="8640960" cy="3906000"/>
          </a:xfrm>
          <a:prstGeom prst="rect">
            <a:avLst/>
          </a:prstGeom>
          <a:solidFill>
            <a:srgbClr val="06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2" name="Suorakulmio 71"/>
          <p:cNvSpPr/>
          <p:nvPr userDrawn="1"/>
        </p:nvSpPr>
        <p:spPr>
          <a:xfrm>
            <a:off x="0" y="4154400"/>
            <a:ext cx="9144000" cy="10044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71" name="Suorakulmio 70"/>
          <p:cNvSpPr/>
          <p:nvPr userDrawn="1"/>
        </p:nvSpPr>
        <p:spPr bwMode="hidden">
          <a:xfrm>
            <a:off x="251520" y="4154400"/>
            <a:ext cx="8640960" cy="378042"/>
          </a:xfrm>
          <a:prstGeom prst="rect">
            <a:avLst/>
          </a:prstGeom>
          <a:solidFill>
            <a:srgbClr val="002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1011600" y="1113588"/>
            <a:ext cx="7120880" cy="2430270"/>
          </a:xfrm>
        </p:spPr>
        <p:txBody>
          <a:bodyPr anchor="ctr" anchorCtr="0">
            <a:noAutofit/>
          </a:bodyPr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otsikko napsauttamalla</a:t>
            </a:r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12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3" name="dlogoplaceholder_pieni" hidden="1">
            <a:extLst>
              <a:ext uri="{FF2B5EF4-FFF2-40B4-BE49-F238E27FC236}">
                <a16:creationId xmlns:a16="http://schemas.microsoft.com/office/drawing/2014/main" id="{71CEE8EC-DB6B-40BE-A8EF-85E9E33233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7" name="dlogoshape">
            <a:extLst>
              <a:ext uri="{FF2B5EF4-FFF2-40B4-BE49-F238E27FC236}">
                <a16:creationId xmlns:a16="http://schemas.microsoft.com/office/drawing/2014/main" id="{D543476D-54D5-4D38-8783-51DE3EA4E3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47554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 preserve="1">
  <p:cSld name="sisältö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9144000" cy="1094015"/>
          </a:xfrm>
          <a:prstGeom prst="rect">
            <a:avLst/>
          </a:prstGeom>
          <a:solidFill>
            <a:srgbClr val="BED60A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Alatunnistetiedot</a:t>
            </a:r>
          </a:p>
        </p:txBody>
      </p:sp>
      <p:sp>
        <p:nvSpPr>
          <p:cNvPr id="9" name="dnumber"/>
          <p:cNvSpPr txBox="1">
            <a:spLocks/>
          </p:cNvSpPr>
          <p:nvPr userDrawn="1"/>
        </p:nvSpPr>
        <p:spPr>
          <a:xfrm>
            <a:off x="7956000" y="64799"/>
            <a:ext cx="1008000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i-FI" sz="675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3458756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9553" y="159955"/>
            <a:ext cx="8064000" cy="79161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9553" y="1257301"/>
            <a:ext cx="8064000" cy="329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Lisää tekstiä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08000" y="4873506"/>
            <a:ext cx="432000" cy="1534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rgbClr val="06377B"/>
                </a:solidFill>
              </a:defRPr>
            </a:lvl1pPr>
          </a:lstStyle>
          <a:p>
            <a:fld id="{0EA9D7C9-68B7-4D90-AC4C-0579D823921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39600" y="4873506"/>
            <a:ext cx="864096" cy="15342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750">
                <a:solidFill>
                  <a:srgbClr val="06377B"/>
                </a:solidFill>
              </a:defRPr>
            </a:lvl1pPr>
          </a:lstStyle>
          <a:p>
            <a:r>
              <a:rPr lang="fi-FI"/>
              <a:t>7.9.2023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803600" y="4873506"/>
            <a:ext cx="4040088" cy="1534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rgbClr val="06377B"/>
                </a:solidFill>
              </a:defRPr>
            </a:lvl1pPr>
          </a:lstStyle>
          <a:p>
            <a:r>
              <a:rPr lang="fi-FI" dirty="0"/>
              <a:t>Alatunnistetiedot</a:t>
            </a:r>
          </a:p>
        </p:txBody>
      </p:sp>
      <p:pic>
        <p:nvPicPr>
          <p:cNvPr id="10" name="dlogoplaceholder_pieni" hidden="1">
            <a:extLst>
              <a:ext uri="{FF2B5EF4-FFF2-40B4-BE49-F238E27FC236}">
                <a16:creationId xmlns:a16="http://schemas.microsoft.com/office/drawing/2014/main" id="{017D9E17-1645-4EF4-AF0E-2ABE8B324CFB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6" cy="330597"/>
          </a:xfrm>
          <a:prstGeom prst="rect">
            <a:avLst/>
          </a:prstGeom>
        </p:spPr>
      </p:pic>
      <p:pic>
        <p:nvPicPr>
          <p:cNvPr id="8" name="dlogoshape">
            <a:extLst>
              <a:ext uri="{FF2B5EF4-FFF2-40B4-BE49-F238E27FC236}">
                <a16:creationId xmlns:a16="http://schemas.microsoft.com/office/drawing/2014/main" id="{8541B05C-4E40-4263-8448-C0E5B7A57BA6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72" y="4733790"/>
            <a:ext cx="736174" cy="3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8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1" r:id="rId2"/>
    <p:sldLayoutId id="2147483722" r:id="rId3"/>
    <p:sldLayoutId id="2147483723" r:id="rId4"/>
    <p:sldLayoutId id="2147483707" r:id="rId5"/>
    <p:sldLayoutId id="2147483649" r:id="rId6"/>
    <p:sldLayoutId id="2147483709" r:id="rId7"/>
    <p:sldLayoutId id="2147483693" r:id="rId8"/>
    <p:sldLayoutId id="2147483710" r:id="rId9"/>
    <p:sldLayoutId id="2147483650" r:id="rId10"/>
    <p:sldLayoutId id="2147483711" r:id="rId11"/>
    <p:sldLayoutId id="2147483652" r:id="rId12"/>
    <p:sldLayoutId id="2147483712" r:id="rId13"/>
    <p:sldLayoutId id="2147483692" r:id="rId14"/>
    <p:sldLayoutId id="2147483713" r:id="rId15"/>
    <p:sldLayoutId id="2147483657" r:id="rId16"/>
    <p:sldLayoutId id="2147483714" r:id="rId17"/>
    <p:sldLayoutId id="2147483654" r:id="rId18"/>
    <p:sldLayoutId id="2147483715" r:id="rId19"/>
    <p:sldLayoutId id="2147483694" r:id="rId20"/>
    <p:sldLayoutId id="2147483716" r:id="rId21"/>
    <p:sldLayoutId id="2147483717" r:id="rId22"/>
    <p:sldLayoutId id="2147483718" r:id="rId23"/>
    <p:sldLayoutId id="2147483719" r:id="rId24"/>
    <p:sldLayoutId id="2147483720" r:id="rId25"/>
    <p:sldLayoutId id="2147483721" r:id="rId26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300" b="1" kern="1200">
          <a:solidFill>
            <a:srgbClr val="06377B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5000"/>
        </a:lnSpc>
        <a:spcBef>
          <a:spcPts val="900"/>
        </a:spcBef>
        <a:buClr>
          <a:srgbClr val="06377B"/>
        </a:buClr>
        <a:buFont typeface="Arial" pitchFamily="34" charset="0"/>
        <a:buChar char="•"/>
        <a:defRPr sz="17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5331" indent="-3429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269" indent="-201216" algn="l" defTabSz="685800" rtl="0" eaLnBrk="1" latinLnBrk="0" hangingPunct="1">
        <a:spcBef>
          <a:spcPct val="20000"/>
        </a:spcBef>
        <a:buClrTx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09A1B0-5BEC-44E1-B0B0-F49F60384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VAT –verkosto 14.09.2023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1DBACB6-9017-4B55-A6E8-46A8420CD6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Nuorten haasteet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E487B13-4C9F-4059-A3DC-6B763B252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Vanhempi konstaapeli Juho Pettinen &amp; sosiaalityöntekijä Sarita Virtanen</a:t>
            </a:r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3FB5BDEE-7167-4235-AB21-436640B5C460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377218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9E501A-88B7-47D1-ABBC-132F900EC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Alle 18-vuotiaat rikoksesta epäillyt Itä-Suomessa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D38EBA-FE84-44F9-969D-E401F58E5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6543" y="1419621"/>
            <a:ext cx="3671960" cy="3150609"/>
          </a:xfrm>
        </p:spPr>
        <p:txBody>
          <a:bodyPr anchor="ctr"/>
          <a:lstStyle/>
          <a:p>
            <a:r>
              <a:rPr lang="fi-FI" dirty="0"/>
              <a:t>Kokonaisuudessaan rikosten määrä ei ole merkittävästi muuttunut viime vuosina.</a:t>
            </a:r>
          </a:p>
          <a:p>
            <a:r>
              <a:rPr lang="fi-FI" dirty="0"/>
              <a:t>Henkeen ja terveyteen kohdistuvat rikokset ovat lisääntyneet.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0238F34-B12D-4E13-9A47-BB0F3543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9784B08-FAE4-48C9-AEA1-ED731A93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1640" y="4873507"/>
            <a:ext cx="1728192" cy="143580"/>
          </a:xfrm>
        </p:spPr>
        <p:txBody>
          <a:bodyPr/>
          <a:lstStyle/>
          <a:p>
            <a:r>
              <a:rPr lang="fi-FI" dirty="0"/>
              <a:t>7.9.2023    </a:t>
            </a:r>
            <a:r>
              <a:rPr lang="fi-FI" dirty="0" err="1"/>
              <a:t>Lähde:Polstat</a:t>
            </a:r>
            <a:r>
              <a:rPr lang="fi-FI" dirty="0"/>
              <a:t> 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3B63370D-0735-4384-9DCA-2E597200D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83" b="12032"/>
          <a:stretch/>
        </p:blipFill>
        <p:spPr>
          <a:xfrm>
            <a:off x="96524" y="3168895"/>
            <a:ext cx="4752528" cy="14775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AF048CB0-7D85-42C8-BFFE-EF2D7BFFB7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93" b="7924"/>
          <a:stretch/>
        </p:blipFill>
        <p:spPr>
          <a:xfrm>
            <a:off x="97229" y="1320703"/>
            <a:ext cx="4752528" cy="14775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kstiruutu 14">
            <a:extLst>
              <a:ext uri="{FF2B5EF4-FFF2-40B4-BE49-F238E27FC236}">
                <a16:creationId xmlns:a16="http://schemas.microsoft.com/office/drawing/2014/main" id="{CB0A02B7-C290-479A-8299-6E7927DF8CDF}"/>
              </a:ext>
            </a:extLst>
          </p:cNvPr>
          <p:cNvSpPr txBox="1"/>
          <p:nvPr/>
        </p:nvSpPr>
        <p:spPr>
          <a:xfrm>
            <a:off x="30532" y="1093642"/>
            <a:ext cx="1436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solidFill>
                  <a:srgbClr val="0637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Kaikki rikokset: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683673DC-1890-47C0-B586-329358BA2AF2}"/>
              </a:ext>
            </a:extLst>
          </p:cNvPr>
          <p:cNvSpPr txBox="1"/>
          <p:nvPr/>
        </p:nvSpPr>
        <p:spPr>
          <a:xfrm>
            <a:off x="30532" y="2941834"/>
            <a:ext cx="2957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solidFill>
                  <a:srgbClr val="0637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Henkeen ja terveyteen kohdistuvat rikokset:</a:t>
            </a:r>
          </a:p>
        </p:txBody>
      </p:sp>
    </p:spTree>
    <p:extLst>
      <p:ext uri="{BB962C8B-B14F-4D97-AF65-F5344CB8AC3E}">
        <p14:creationId xmlns:p14="http://schemas.microsoft.com/office/powerpoint/2010/main" val="343211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A5ECBE-DF6E-41FB-875F-5A27CCF3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Vertailuksi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E4BBBF-09BD-42DB-AF8E-74B718378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3601" y="2355726"/>
            <a:ext cx="3599952" cy="1466961"/>
          </a:xfrm>
        </p:spPr>
        <p:txBody>
          <a:bodyPr/>
          <a:lstStyle/>
          <a:p>
            <a:r>
              <a:rPr lang="fi-FI" dirty="0"/>
              <a:t>Omaisuusrikoksissa nähtävissä lievää vuosittaista kasvua.</a:t>
            </a:r>
          </a:p>
          <a:p>
            <a:r>
              <a:rPr lang="fi-FI" dirty="0"/>
              <a:t>Liikennerikosten määrä on pysynyt kutakuinkin samassa.</a:t>
            </a:r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6A6FDC4-1A25-4E1E-A22A-7FF2CA6F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B773948A-7E2E-49C2-90CF-9BFB2AC8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9600" y="4873506"/>
            <a:ext cx="1184128" cy="153421"/>
          </a:xfrm>
        </p:spPr>
        <p:txBody>
          <a:bodyPr/>
          <a:lstStyle/>
          <a:p>
            <a:r>
              <a:rPr lang="fi-FI" dirty="0"/>
              <a:t>7.9.2023 </a:t>
            </a:r>
            <a:r>
              <a:rPr lang="fi-FI" dirty="0" err="1"/>
              <a:t>Lähde:Polstat</a:t>
            </a:r>
            <a:r>
              <a:rPr lang="fi-FI" dirty="0"/>
              <a:t> 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9237518-9759-496F-92C1-7BD967ECF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9622"/>
            <a:ext cx="4685639" cy="16029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F5F71249-3100-4115-A773-4162870CB407}"/>
              </a:ext>
            </a:extLst>
          </p:cNvPr>
          <p:cNvSpPr txBox="1"/>
          <p:nvPr/>
        </p:nvSpPr>
        <p:spPr>
          <a:xfrm>
            <a:off x="0" y="3022604"/>
            <a:ext cx="2580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solidFill>
                  <a:srgbClr val="0637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Liikennerikokset: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70B59D54-F00D-46CD-8213-4BFDE9EF0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3270696"/>
            <a:ext cx="4685639" cy="15152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9C119CEA-A00D-4DD6-BF6B-96456BF2D7BF}"/>
              </a:ext>
            </a:extLst>
          </p:cNvPr>
          <p:cNvSpPr txBox="1"/>
          <p:nvPr/>
        </p:nvSpPr>
        <p:spPr>
          <a:xfrm>
            <a:off x="0" y="1208908"/>
            <a:ext cx="2580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solidFill>
                  <a:srgbClr val="0637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Omaisuusrikokset:</a:t>
            </a:r>
          </a:p>
        </p:txBody>
      </p:sp>
    </p:spTree>
    <p:extLst>
      <p:ext uri="{BB962C8B-B14F-4D97-AF65-F5344CB8AC3E}">
        <p14:creationId xmlns:p14="http://schemas.microsoft.com/office/powerpoint/2010/main" val="260069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B22A47-ADE5-4428-9158-09CC8F19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3" y="159955"/>
            <a:ext cx="8064000" cy="791615"/>
          </a:xfrm>
        </p:spPr>
        <p:txBody>
          <a:bodyPr/>
          <a:lstStyle/>
          <a:p>
            <a:r>
              <a:rPr lang="fi-FI" dirty="0"/>
              <a:t>Alle 18-vuotiaiden tekemät väkivaltarikokset 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92CC220C-D6C0-4DE1-8FD2-3F88114DD0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114" r="1819" b="7149"/>
          <a:stretch/>
        </p:blipFill>
        <p:spPr>
          <a:xfrm>
            <a:off x="111508" y="3333685"/>
            <a:ext cx="4932040" cy="15114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42974B6-F167-4F96-A517-DC178BD0D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7837" y="1625337"/>
            <a:ext cx="3560452" cy="3453884"/>
          </a:xfrm>
        </p:spPr>
        <p:txBody>
          <a:bodyPr anchor="ctr">
            <a:normAutofit/>
          </a:bodyPr>
          <a:lstStyle/>
          <a:p>
            <a:r>
              <a:rPr lang="fi-FI" sz="1600" dirty="0"/>
              <a:t>Väkivaltarikokset lisääntyneet vuodesta 2020. </a:t>
            </a:r>
          </a:p>
          <a:p>
            <a:r>
              <a:rPr lang="fi-FI" sz="1600" dirty="0"/>
              <a:t>Törkeät pahoinpitelyt lisääntyneet merkittävästi.</a:t>
            </a:r>
          </a:p>
          <a:p>
            <a:r>
              <a:rPr lang="fi-FI" sz="1600" dirty="0"/>
              <a:t>” käytetään ampuma- tai teräasetta taikka muuta niihin rinnastettavaa hengenvaarallista välinettä ”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9F77E76-8621-4649-B0CA-E67AE72D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0DE561D7-2AF7-490A-B789-8F941C54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9600" y="4873506"/>
            <a:ext cx="1184128" cy="110039"/>
          </a:xfrm>
        </p:spPr>
        <p:txBody>
          <a:bodyPr/>
          <a:lstStyle/>
          <a:p>
            <a:r>
              <a:rPr lang="fi-FI" dirty="0"/>
              <a:t>7.9.2023 </a:t>
            </a:r>
            <a:r>
              <a:rPr lang="fi-FI" dirty="0" err="1"/>
              <a:t>Lähde:Polstat</a:t>
            </a:r>
            <a:r>
              <a:rPr lang="fi-FI" dirty="0"/>
              <a:t> 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2F55330-CAE2-4F34-8812-4C891CE90AF7}"/>
              </a:ext>
            </a:extLst>
          </p:cNvPr>
          <p:cNvSpPr txBox="1"/>
          <p:nvPr/>
        </p:nvSpPr>
        <p:spPr>
          <a:xfrm>
            <a:off x="49267" y="3106058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solidFill>
                  <a:srgbClr val="0637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Törkeät pahoinpitelyt: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1822C92-26F5-41CE-96DE-09066E3D59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948" b="9689"/>
          <a:stretch/>
        </p:blipFill>
        <p:spPr>
          <a:xfrm>
            <a:off x="111508" y="1538361"/>
            <a:ext cx="4932040" cy="15393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BA6EA533-BF23-4D32-B6C4-D6391E7F7197}"/>
              </a:ext>
            </a:extLst>
          </p:cNvPr>
          <p:cNvSpPr txBox="1"/>
          <p:nvPr/>
        </p:nvSpPr>
        <p:spPr>
          <a:xfrm>
            <a:off x="49267" y="1292140"/>
            <a:ext cx="2580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solidFill>
                  <a:srgbClr val="0637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Pahoinpitelyt, lievät pahoinpitelyt:</a:t>
            </a:r>
          </a:p>
        </p:txBody>
      </p:sp>
    </p:spTree>
    <p:extLst>
      <p:ext uri="{BB962C8B-B14F-4D97-AF65-F5344CB8AC3E}">
        <p14:creationId xmlns:p14="http://schemas.microsoft.com/office/powerpoint/2010/main" val="417957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523418-B3BA-414D-900F-CF0557B1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Ajankohtaisia havaintoja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DA02ACD-BCD8-4063-88A3-23133C5A0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1256400"/>
            <a:ext cx="8280472" cy="3276000"/>
          </a:xfrm>
        </p:spPr>
        <p:txBody>
          <a:bodyPr>
            <a:normAutofit/>
          </a:bodyPr>
          <a:lstStyle/>
          <a:p>
            <a:r>
              <a:rPr lang="fi-FI" dirty="0"/>
              <a:t>Uutena ilmiönä kuvaaminen ja nöyryyttäminen</a:t>
            </a:r>
          </a:p>
          <a:p>
            <a:pPr lvl="1"/>
            <a:r>
              <a:rPr lang="fi-FI" dirty="0"/>
              <a:t>Nuorten yhdessäolo on fyysistä. Läpsitään, tönitään, tuupitaan. </a:t>
            </a:r>
          </a:p>
          <a:p>
            <a:pPr lvl="1"/>
            <a:r>
              <a:rPr lang="fi-FI" dirty="0"/>
              <a:t>”</a:t>
            </a:r>
            <a:r>
              <a:rPr lang="fi-FI" i="1" dirty="0"/>
              <a:t>En </a:t>
            </a:r>
            <a:r>
              <a:rPr lang="fi-FI" i="1" dirty="0" err="1"/>
              <a:t>ollu</a:t>
            </a:r>
            <a:r>
              <a:rPr lang="fi-FI" i="1" dirty="0"/>
              <a:t> tosissaan, oli läppää”</a:t>
            </a:r>
            <a:endParaRPr lang="fi-FI" dirty="0"/>
          </a:p>
          <a:p>
            <a:pPr lvl="1"/>
            <a:r>
              <a:rPr lang="fi-FI" dirty="0"/>
              <a:t>Hetkessä eläminen, ei ajatella tekohetkeä pidemmälle. </a:t>
            </a:r>
          </a:p>
          <a:p>
            <a:pPr lvl="1"/>
            <a:r>
              <a:rPr lang="fi-FI" dirty="0"/>
              <a:t>”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slapping</a:t>
            </a:r>
            <a:r>
              <a:rPr lang="fi-FI" dirty="0"/>
              <a:t>” –ilmiö. Lähtöisin Britanniasta 2005. Kuvattu väkivalta jaetaan, eikä tekoa yritellä piilotella -&gt;teko pitkittyy ja uhrin kärsimys pitkittyy.</a:t>
            </a:r>
          </a:p>
          <a:p>
            <a:pPr lvl="1"/>
            <a:r>
              <a:rPr lang="fi-FI" dirty="0"/>
              <a:t>Väkivallantekijänä kolmas osapuoli, joka toimii ”rankaisijana”. </a:t>
            </a:r>
          </a:p>
          <a:p>
            <a:pPr lvl="1"/>
            <a:r>
              <a:rPr lang="fi-FI" dirty="0"/>
              <a:t>Nuoret eivät uskalla kertoa teoista, koska leimaantuminen ”vasikaksi” pelottaa.</a:t>
            </a:r>
          </a:p>
          <a:p>
            <a:pPr lvl="1"/>
            <a:r>
              <a:rPr lang="fi-FI" dirty="0"/>
              <a:t>Polarisoituminen. Haasteet kasaantuu, sama näkyy päihteiden käytössä.</a:t>
            </a:r>
          </a:p>
          <a:p>
            <a:pPr lvl="1"/>
            <a:endParaRPr lang="fi-FI" dirty="0"/>
          </a:p>
          <a:p>
            <a:pPr marL="402431" lvl="1" indent="0">
              <a:buNone/>
            </a:pPr>
            <a:endParaRPr lang="fi-FI" dirty="0"/>
          </a:p>
          <a:p>
            <a:pPr marL="402431" lvl="1" indent="0">
              <a:buNone/>
            </a:pP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93F434-9B7F-4877-8B1F-EBF55B9C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B452CAF8-2839-4608-8958-3DB9D7F4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</p:spTree>
    <p:extLst>
      <p:ext uri="{BB962C8B-B14F-4D97-AF65-F5344CB8AC3E}">
        <p14:creationId xmlns:p14="http://schemas.microsoft.com/office/powerpoint/2010/main" val="213969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A38011-16BA-4E6E-8F6F-52351BD8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tiedetään ja mitä on havaittu?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0C2665-3646-481C-A443-3F3BD762D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131590"/>
            <a:ext cx="7992888" cy="3528392"/>
          </a:xfrm>
        </p:spPr>
        <p:txBody>
          <a:bodyPr>
            <a:normAutofit/>
          </a:bodyPr>
          <a:lstStyle/>
          <a:p>
            <a:r>
              <a:rPr lang="fi-FI" dirty="0"/>
              <a:t>Lapset eivät tee väkivaltaa pahuuttaan. Toiminta on oire jostakin. Esim. koettu väkivalta, haasteita tunnetaidoissa tai impulssikontrollissa.</a:t>
            </a:r>
          </a:p>
          <a:p>
            <a:r>
              <a:rPr lang="fi-FI" dirty="0"/>
              <a:t> Peli –ja somemaailma</a:t>
            </a:r>
          </a:p>
          <a:p>
            <a:pPr lvl="1"/>
            <a:r>
              <a:rPr lang="fi-FI" dirty="0"/>
              <a:t>Ei pelkkä paha, opitaan sosiaalisia taitoja.</a:t>
            </a:r>
          </a:p>
          <a:p>
            <a:pPr lvl="1"/>
            <a:r>
              <a:rPr lang="fi-FI" dirty="0"/>
              <a:t>Väkivalta arkipäiväistyy, koska sitä nähdään paljon. </a:t>
            </a:r>
          </a:p>
          <a:p>
            <a:r>
              <a:rPr lang="fi-FI" dirty="0"/>
              <a:t>Nuoret mallioppivat niin hyvässä kuin pahassa niin reaalimaailmassa kuin somessa.</a:t>
            </a:r>
          </a:p>
          <a:p>
            <a:r>
              <a:rPr lang="fi-FI" dirty="0"/>
              <a:t>Nuoret selvästi tietoisempia oikeuksistaan.</a:t>
            </a:r>
          </a:p>
          <a:p>
            <a:pPr lvl="1"/>
            <a:r>
              <a:rPr lang="fi-FI" dirty="0"/>
              <a:t>Lähtökohtaisesti hyvä asia!</a:t>
            </a:r>
          </a:p>
          <a:p>
            <a:pPr lvl="1"/>
            <a:r>
              <a:rPr lang="fi-FI" dirty="0"/>
              <a:t>Käytetään kuitenkin hyväksi etenkin näpistysten yhteydessä. Tekijäksi valitaan alle 15-vuotias.</a:t>
            </a:r>
          </a:p>
          <a:p>
            <a:pPr marL="402431" lvl="1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0925249-9D8E-4FED-A338-C561CF3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83F6DE07-9DC4-4875-9E7A-9E2F28D06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</p:spTree>
    <p:extLst>
      <p:ext uri="{BB962C8B-B14F-4D97-AF65-F5344CB8AC3E}">
        <p14:creationId xmlns:p14="http://schemas.microsoft.com/office/powerpoint/2010/main" val="37958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4152BC-18EE-453B-8AF3-7C468D3A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3" y="133117"/>
            <a:ext cx="8064000" cy="791615"/>
          </a:xfrm>
        </p:spPr>
        <p:txBody>
          <a:bodyPr/>
          <a:lstStyle/>
          <a:p>
            <a:r>
              <a:rPr lang="fi-FI" dirty="0"/>
              <a:t>Ankkuritoiminta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9693A1-C9D6-4E87-95C9-BF3225ABB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995686"/>
            <a:ext cx="8064000" cy="1517636"/>
          </a:xfrm>
        </p:spPr>
        <p:txBody>
          <a:bodyPr/>
          <a:lstStyle/>
          <a:p>
            <a:r>
              <a:rPr lang="fi-FI" dirty="0"/>
              <a:t>Väkivalta on monisyinen niin syiden kuin seuraustenkin osalta. Tarvitaan aitoa moniammatillista yhteistyötä. Tähän on pyritty vaikuttamaan esimerkiksi ankkuritoiminnalla jossa on käytössä moniammatillista yhteistyötä.</a:t>
            </a:r>
          </a:p>
          <a:p>
            <a:r>
              <a:rPr lang="fi-FI" dirty="0"/>
              <a:t>Kysymyksiä?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E58A32-68B4-461B-A931-4AB5F963D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7C9-68B7-4D90-AC4C-0579D8239218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F88A4A-1299-4B04-A658-BD3F7491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7.9.2023</a:t>
            </a:r>
          </a:p>
        </p:txBody>
      </p:sp>
    </p:spTree>
    <p:extLst>
      <p:ext uri="{BB962C8B-B14F-4D97-AF65-F5344CB8AC3E}">
        <p14:creationId xmlns:p14="http://schemas.microsoft.com/office/powerpoint/2010/main" val="384947913"/>
      </p:ext>
    </p:extLst>
  </p:cSld>
  <p:clrMapOvr>
    <a:masterClrMapping/>
  </p:clrMapOvr>
</p:sld>
</file>

<file path=ppt/theme/theme1.xml><?xml version="1.0" encoding="utf-8"?>
<a:theme xmlns:a="http://schemas.openxmlformats.org/drawingml/2006/main" name="Poliisi_perus">
  <a:themeElements>
    <a:clrScheme name="Mukautettu 5">
      <a:dk1>
        <a:sysClr val="windowText" lastClr="000000"/>
      </a:dk1>
      <a:lt1>
        <a:srgbClr val="FFFFFF"/>
      </a:lt1>
      <a:dk2>
        <a:srgbClr val="06377B"/>
      </a:dk2>
      <a:lt2>
        <a:srgbClr val="C5C5C5"/>
      </a:lt2>
      <a:accent1>
        <a:srgbClr val="06377B"/>
      </a:accent1>
      <a:accent2>
        <a:srgbClr val="BED600"/>
      </a:accent2>
      <a:accent3>
        <a:srgbClr val="427730"/>
      </a:accent3>
      <a:accent4>
        <a:srgbClr val="FFB612"/>
      </a:accent4>
      <a:accent5>
        <a:srgbClr val="00BAF2"/>
      </a:accent5>
      <a:accent6>
        <a:srgbClr val="B6B6B6"/>
      </a:accent6>
      <a:hlink>
        <a:srgbClr val="8E258D"/>
      </a:hlink>
      <a:folHlink>
        <a:srgbClr val="00BAF2"/>
      </a:folHlink>
    </a:clrScheme>
    <a:fontScheme name="Polii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6B6B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6377B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liisi_vaaka_vihrea.potx" id="{54AABA29-0464-4206-AC7F-C29C947365AC}" vid="{8688D591-A02B-45E3-8A15-14E9EDA8D58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Kameleon/>
</file>

<file path=customXml/itemProps1.xml><?xml version="1.0" encoding="utf-8"?>
<ds:datastoreItem xmlns:ds="http://schemas.openxmlformats.org/officeDocument/2006/customXml" ds:itemID="{CB644389-1801-45E1-B1FB-A642CD60D95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Poliisi_vaaka_vihrea</Template>
  <TotalTime>0</TotalTime>
  <Words>322</Words>
  <Application>Microsoft Office PowerPoint</Application>
  <PresentationFormat>Näytössä katseltava esitys (16:9)</PresentationFormat>
  <Paragraphs>53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Poliisi_perus</vt:lpstr>
      <vt:lpstr>VAT –verkosto 14.09.2023</vt:lpstr>
      <vt:lpstr>Alle 18-vuotiaat rikoksesta epäillyt Itä-Suomessa</vt:lpstr>
      <vt:lpstr>Vertailuksi</vt:lpstr>
      <vt:lpstr>Alle 18-vuotiaiden tekemät väkivaltarikokset </vt:lpstr>
      <vt:lpstr>Ajankohtaisia havaintoja</vt:lpstr>
      <vt:lpstr>Mitä tiedetään ja mitä on havaittu?</vt:lpstr>
      <vt:lpstr>Ankkuritoiminta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2023-09-07T05:52:12Z</dcterms:created>
  <dcterms:modified xsi:type="dcterms:W3CDTF">2023-09-12T06:42:05Z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428.5004.03.257</vt:lpwstr>
  </property>
  <property fmtid="{D5CDD505-2E9C-101B-9397-08002B2CF9AE}" pid="3" name="dvSaved">
    <vt:lpwstr>0</vt:lpwstr>
  </property>
  <property fmtid="{D5CDD505-2E9C-101B-9397-08002B2CF9AE}" pid="4" name="dvLanguage">
    <vt:lpwstr>1035</vt:lpwstr>
  </property>
  <property fmtid="{D5CDD505-2E9C-101B-9397-08002B2CF9AE}" pid="5" name="dvTemplate">
    <vt:lpwstr>Poliisi_vaaka_vihrea.potx</vt:lpwstr>
  </property>
  <property fmtid="{D5CDD505-2E9C-101B-9397-08002B2CF9AE}" pid="6" name="dvDefinition">
    <vt:lpwstr>5004 (dd_ppt.xml)</vt:lpwstr>
  </property>
  <property fmtid="{D5CDD505-2E9C-101B-9397-08002B2CF9AE}" pid="7" name="dvDefinitionID">
    <vt:lpwstr>5004</vt:lpwstr>
  </property>
  <property fmtid="{D5CDD505-2E9C-101B-9397-08002B2CF9AE}" pid="8" name="dvContentFile">
    <vt:lpwstr>dd_ppt.xml</vt:lpwstr>
  </property>
  <property fmtid="{D5CDD505-2E9C-101B-9397-08002B2CF9AE}" pid="9" name="dvGlobalVerID">
    <vt:lpwstr>428.98.03.257</vt:lpwstr>
  </property>
  <property fmtid="{D5CDD505-2E9C-101B-9397-08002B2CF9AE}" pid="10" name="dvDefinitionVersion">
    <vt:lpwstr>1.0 / 13.08.2019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</vt:lpwstr>
  </property>
  <property fmtid="{D5CDD505-2E9C-101B-9397-08002B2CF9AE}" pid="17" name="dvCategory_2">
    <vt:lpwstr>0</vt:lpwstr>
  </property>
  <property fmtid="{D5CDD505-2E9C-101B-9397-08002B2CF9AE}" pid="18" name="dvJakelu">
    <vt:lpwstr/>
  </property>
  <property fmtid="{D5CDD505-2E9C-101B-9397-08002B2CF9AE}" pid="19" name="dvHyvaksyja">
    <vt:lpwstr/>
  </property>
  <property fmtid="{D5CDD505-2E9C-101B-9397-08002B2CF9AE}" pid="20" name="dvVoimassa">
    <vt:lpwstr/>
  </property>
  <property fmtid="{D5CDD505-2E9C-101B-9397-08002B2CF9AE}" pid="21" name="dvKorvaa">
    <vt:lpwstr/>
  </property>
  <property fmtid="{D5CDD505-2E9C-101B-9397-08002B2CF9AE}" pid="22" name="dvEusaLogoName">
    <vt:lpwstr/>
  </property>
  <property fmtid="{D5CDD505-2E9C-101B-9397-08002B2CF9AE}" pid="23" name="dvSavepath">
    <vt:lpwstr/>
  </property>
  <property fmtid="{D5CDD505-2E9C-101B-9397-08002B2CF9AE}" pid="24" name="dvUsed">
    <vt:lpwstr>1</vt:lpwstr>
  </property>
  <property fmtid="{D5CDD505-2E9C-101B-9397-08002B2CF9AE}" pid="25" name="dvCompany">
    <vt:lpwstr>KIHL</vt:lpwstr>
  </property>
  <property fmtid="{D5CDD505-2E9C-101B-9397-08002B2CF9AE}" pid="26" name="dvLogoCode">
    <vt:lpwstr>2|K01</vt:lpwstr>
  </property>
  <property fmtid="{D5CDD505-2E9C-101B-9397-08002B2CF9AE}" pid="27" name="dvSite">
    <vt:lpwstr>Itä-Suomen pl</vt:lpwstr>
  </property>
  <property fmtid="{D5CDD505-2E9C-101B-9397-08002B2CF9AE}" pid="28" name="dvDUname">
    <vt:lpwstr>Juho Pettinen</vt:lpwstr>
  </property>
  <property fmtid="{D5CDD505-2E9C-101B-9397-08002B2CF9AE}" pid="29" name="dvDUdepartment">
    <vt:lpwstr/>
  </property>
  <property fmtid="{D5CDD505-2E9C-101B-9397-08002B2CF9AE}" pid="30" name="dvAddSite">
    <vt:lpwstr/>
  </property>
  <property fmtid="{D5CDD505-2E9C-101B-9397-08002B2CF9AE}" pid="31" name="dvNumbering">
    <vt:lpwstr>0</vt:lpwstr>
  </property>
  <property fmtid="{D5CDD505-2E9C-101B-9397-08002B2CF9AE}" pid="32" name="dvUnitid">
    <vt:lpwstr>309</vt:lpwstr>
  </property>
  <property fmtid="{D5CDD505-2E9C-101B-9397-08002B2CF9AE}" pid="33" name="dvCompanyID">
    <vt:lpwstr>428</vt:lpwstr>
  </property>
  <property fmtid="{D5CDD505-2E9C-101B-9397-08002B2CF9AE}" pid="34" name="dvDuEtunimi">
    <vt:lpwstr>Juho</vt:lpwstr>
  </property>
  <property fmtid="{D5CDD505-2E9C-101B-9397-08002B2CF9AE}" pid="35" name="dvDuSukunimi">
    <vt:lpwstr>Pettinen</vt:lpwstr>
  </property>
  <property fmtid="{D5CDD505-2E9C-101B-9397-08002B2CF9AE}" pid="36" name="dvLogoExist">
    <vt:lpwstr>-1</vt:lpwstr>
  </property>
  <property fmtid="{D5CDD505-2E9C-101B-9397-08002B2CF9AE}" pid="37" name="dvCurrentListLogo">
    <vt:lpwstr>K01_itasuomi_color</vt:lpwstr>
  </property>
  <property fmtid="{D5CDD505-2E9C-101B-9397-08002B2CF9AE}" pid="38" name="dvEusaLogo">
    <vt:lpwstr>0</vt:lpwstr>
  </property>
  <property fmtid="{D5CDD505-2E9C-101B-9397-08002B2CF9AE}" pid="39" name="dvCurrentlogo">
    <vt:lpwstr>K01_itasuomi_color</vt:lpwstr>
  </property>
  <property fmtid="{D5CDD505-2E9C-101B-9397-08002B2CF9AE}" pid="40" name="dvLayoutFolder">
    <vt:lpwstr>vihrea</vt:lpwstr>
  </property>
</Properties>
</file>