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0" r:id="rId3"/>
    <p:sldId id="256" r:id="rId4"/>
    <p:sldId id="267" r:id="rId5"/>
    <p:sldId id="261" r:id="rId6"/>
    <p:sldId id="262" r:id="rId7"/>
    <p:sldId id="257" r:id="rId8"/>
    <p:sldId id="268" r:id="rId9"/>
    <p:sldId id="260" r:id="rId10"/>
    <p:sldId id="263" r:id="rId11"/>
    <p:sldId id="259" r:id="rId12"/>
    <p:sldId id="258" r:id="rId13"/>
    <p:sldId id="273" r:id="rId14"/>
    <p:sldId id="271" r:id="rId15"/>
    <p:sldId id="274" r:id="rId16"/>
    <p:sldId id="275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F40578-E360-1D6A-AC9A-2A0174154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B7D1DE9-1061-E7ED-EA35-46DD61FCC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A28073-7C7F-E7AF-224F-D74FD60A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2CCA7E-7D0E-7C57-2586-2D2BCE5F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366DA0-ECBD-FF02-AC74-D166FB2F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942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BBABFF-15CE-5163-DBFB-C0DF06E9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3D1D581-3CE9-1959-6FF1-7D7C24B13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2E2483-050A-6FF7-6D4D-C8D6AE9C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C65780-82D1-E9C7-1503-904BA21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879922-0AD3-B84D-DB4A-05AF8678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927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F19205D-CF5F-917C-9A97-E2D2FC3C7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B89B2FF-8CD4-2895-9343-950EC44A5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EB6E09-2396-F439-A987-040BB544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238FA1-7C9B-2389-D4E2-EA5B9333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9854C6-C8AE-A7F9-B786-1121A4E5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26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C405C4F-B28F-4FE3-B723-760D6B3EF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0" y="1504950"/>
            <a:ext cx="1068705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B5CABF-B40C-489C-A1C6-65994BF48B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1975" y="1238251"/>
            <a:ext cx="11068050" cy="5114924"/>
          </a:xfrm>
          <a:solidFill>
            <a:srgbClr val="635F5F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50243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A63FA3-88BB-0B82-9B14-9FA85A9F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D083DF-12C7-B72C-172C-9A1CB66DE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A07642A-75BA-9B7B-F78E-DB331D01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DD54F2-7D0B-B12C-729C-2BA47770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889CF4-2548-25F0-0C74-7713AF05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088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DF7DE8-F192-C3EC-C2A5-F37214C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F0CB3B-8C51-A080-F410-DDAF7C09B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DB83F6-B5D3-8E09-5DBA-FD598332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1496DA-6F6F-3772-9DD4-5C84A96A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363A86-BA42-DC1B-8205-CC34FA22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310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FF82ED-F4F1-5833-5A1D-24F358FE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FDD46C-D886-41B7-9FBF-B4081E389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23A47A-9145-C593-92A9-F5C44A7D5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DC3F225-7D59-AE7E-2280-DD37C3E9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3BC04F3-DDE4-C283-AC46-31BA7FA3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ECC40F9-438F-0845-805A-F8836156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66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1EFBC1-419D-031B-861F-A78518C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E80DCF-2F21-548A-52C5-E14A47F2C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721D886-5270-80BB-26ED-93FA9E7F1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D1C4D71-56EF-13EB-017D-317D2BDF5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09194A0-C137-8015-93D0-D0E731CA7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082EFB2-1922-8D0E-AF4A-6A167376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6CD352C-1152-90F0-C65B-FEEF7E15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B2560BF-1A11-FE20-9154-761E5D8A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12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F9C9C3-FAA6-95E6-FAA0-B9FAA19A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62E2CD9-FAED-DB1A-3B9D-07C6311A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AF3E5EA-57CB-9415-4EF1-0D3B68A2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489437E-2707-463D-1ACD-C93F4EA4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36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EF987F7-B224-B648-685E-50ED2FC3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1ADAA29-06D0-3F69-93E2-B24C4905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BFCABCD-447D-E72C-1CBB-D245B8DE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77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366BE-52A7-42C8-887C-304C74AA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F9A83C-6E0F-3C97-7F19-CA7089AF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1E472BA-5013-6803-06D8-3807038C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EC3C6A4-59FF-4D95-54A7-BED622AF2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9FCC4E3-999B-6475-B022-491295ED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7C5989-DB87-3252-E763-C02B9DD2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214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8E4E2B-0C0D-0401-31F5-FCA0F2D5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988CDF3-AAB9-5D0D-62CD-E9A609579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DD89E5E-3FDD-8F45-68BB-566F0B330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8DC80A-6220-3BE8-0B9F-9EC65580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37C6E13-AA57-45CD-71C3-7F1E6B81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83AB4B0-6B93-E148-F3D1-BA560DA3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06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5BD205-6A72-38B0-8694-5039DEEF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A86852-E84A-5675-582C-A99C875CC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8C2B78-178D-C34A-557F-1EAF66A30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4767-8E20-4CBE-93AA-BD8471612275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78A3AE-2184-413F-E23F-E335CC3C1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610A83-13A7-21C4-CFCB-C8842EBFF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95DFA-D776-4395-9EB8-1A56EB8A4F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946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04176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178398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open.fi/lab-pro/oppimisprosessin-muotoilua-tyoelamayhteistyona-osallisuuskorttelissa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42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FEEB31-9847-55CF-6E23-4E66FC386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/>
          <a:stretch/>
        </p:blipFill>
        <p:spPr bwMode="auto">
          <a:xfrm>
            <a:off x="1294889" y="3810"/>
            <a:ext cx="95313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2" name="Group 1044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3" name="Freeform: Shape 1046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054" name="Freeform: Shape 1048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0A1945C9-37DF-A2AA-A63F-D5C91F983A92}"/>
              </a:ext>
            </a:extLst>
          </p:cNvPr>
          <p:cNvSpPr txBox="1"/>
          <p:nvPr/>
        </p:nvSpPr>
        <p:spPr>
          <a:xfrm>
            <a:off x="344384" y="629392"/>
            <a:ext cx="1957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SULKAVAN</a:t>
            </a:r>
          </a:p>
          <a:p>
            <a:r>
              <a:rPr lang="fi-FI" sz="3200" dirty="0"/>
              <a:t>VANKILA</a:t>
            </a:r>
          </a:p>
        </p:txBody>
      </p:sp>
    </p:spTree>
    <p:extLst>
      <p:ext uri="{BB962C8B-B14F-4D97-AF65-F5344CB8AC3E}">
        <p14:creationId xmlns:p14="http://schemas.microsoft.com/office/powerpoint/2010/main" val="237364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C97C443-D8DF-25E8-7764-934CD50F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79" y="1920106"/>
            <a:ext cx="7617204" cy="436227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89A7FA8-C46A-B478-75EE-2AD98C0EEC60}"/>
              </a:ext>
            </a:extLst>
          </p:cNvPr>
          <p:cNvSpPr txBox="1"/>
          <p:nvPr/>
        </p:nvSpPr>
        <p:spPr>
          <a:xfrm>
            <a:off x="474921" y="1566530"/>
            <a:ext cx="355110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TYÖTOIMINTA</a:t>
            </a:r>
          </a:p>
          <a:p>
            <a:endParaRPr lang="fi-FI" dirty="0"/>
          </a:p>
          <a:p>
            <a:r>
              <a:rPr lang="fi-FI" dirty="0"/>
              <a:t>Vankila-alueella</a:t>
            </a:r>
          </a:p>
          <a:p>
            <a:r>
              <a:rPr lang="fi-FI" dirty="0"/>
              <a:t>-kiinteistötyöt</a:t>
            </a:r>
          </a:p>
          <a:p>
            <a:r>
              <a:rPr lang="fi-FI" dirty="0"/>
              <a:t>-siivous</a:t>
            </a:r>
          </a:p>
          <a:p>
            <a:r>
              <a:rPr lang="fi-FI" dirty="0"/>
              <a:t>-puolustusvoimien </a:t>
            </a:r>
            <a:r>
              <a:rPr lang="fi-FI" dirty="0" err="1"/>
              <a:t>viikkaamo</a:t>
            </a:r>
            <a:endParaRPr lang="fi-FI" dirty="0"/>
          </a:p>
          <a:p>
            <a:r>
              <a:rPr lang="fi-FI" dirty="0"/>
              <a:t>Savonlinnassa</a:t>
            </a:r>
          </a:p>
          <a:p>
            <a:r>
              <a:rPr lang="fi-FI" dirty="0"/>
              <a:t>-museolaivojen entisöinti</a:t>
            </a:r>
          </a:p>
          <a:p>
            <a:r>
              <a:rPr lang="fi-FI" dirty="0"/>
              <a:t> (maakuntamuseon yhteistyökohde)</a:t>
            </a:r>
          </a:p>
          <a:p>
            <a:endParaRPr lang="fi-FI" dirty="0"/>
          </a:p>
          <a:p>
            <a:r>
              <a:rPr lang="fi-FI" dirty="0"/>
              <a:t>Siviilityömahdollisuus</a:t>
            </a:r>
          </a:p>
          <a:p>
            <a:r>
              <a:rPr lang="fi-FI" dirty="0"/>
              <a:t>-normaali työsuhde</a:t>
            </a:r>
          </a:p>
        </p:txBody>
      </p:sp>
    </p:spTree>
    <p:extLst>
      <p:ext uri="{BB962C8B-B14F-4D97-AF65-F5344CB8AC3E}">
        <p14:creationId xmlns:p14="http://schemas.microsoft.com/office/powerpoint/2010/main" val="35780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D1A2B9D-C4C1-ACE2-CFCB-6D4AB875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741" y="1969283"/>
            <a:ext cx="7650760" cy="433710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44C45A8-E01B-B804-EB2E-DE7F5CBDB8C7}"/>
              </a:ext>
            </a:extLst>
          </p:cNvPr>
          <p:cNvSpPr txBox="1"/>
          <p:nvPr/>
        </p:nvSpPr>
        <p:spPr>
          <a:xfrm>
            <a:off x="355107" y="1287263"/>
            <a:ext cx="35355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Ulkopuoliset toimijat</a:t>
            </a:r>
          </a:p>
          <a:p>
            <a:pPr marL="285750" indent="-285750">
              <a:buFontTx/>
              <a:buChar char="-"/>
            </a:pPr>
            <a:r>
              <a:rPr lang="fi-FI" dirty="0"/>
              <a:t>arjenhallintakurssi (Martat)</a:t>
            </a:r>
          </a:p>
          <a:p>
            <a:pPr marL="285750" indent="-285750">
              <a:buFontTx/>
              <a:buChar char="-"/>
            </a:pPr>
            <a:r>
              <a:rPr lang="fi-FI" dirty="0"/>
              <a:t>miestenryhmä (Viola ry)</a:t>
            </a:r>
          </a:p>
          <a:p>
            <a:pPr marL="285750" indent="-285750">
              <a:buFontTx/>
              <a:buChar char="-"/>
            </a:pPr>
            <a:r>
              <a:rPr lang="fi-FI" dirty="0"/>
              <a:t>Erityisesti isä (Kirkkopalvelut ry)</a:t>
            </a:r>
          </a:p>
          <a:p>
            <a:pPr marL="285750" indent="-285750">
              <a:buFontTx/>
              <a:buChar char="-"/>
            </a:pPr>
            <a:r>
              <a:rPr lang="fi-FI" dirty="0"/>
              <a:t>Taidekuplat (Etelä-Savon kulttuurirahasto)</a:t>
            </a:r>
          </a:p>
          <a:p>
            <a:pPr marL="285750" indent="-285750">
              <a:buFontTx/>
              <a:buChar char="-"/>
            </a:pPr>
            <a:r>
              <a:rPr lang="fi-FI" dirty="0"/>
              <a:t>AA / NA</a:t>
            </a:r>
          </a:p>
          <a:p>
            <a:endParaRPr lang="fi-FI" dirty="0"/>
          </a:p>
          <a:p>
            <a:r>
              <a:rPr lang="fi-FI" dirty="0"/>
              <a:t>Henkilöstön toteuttamat </a:t>
            </a:r>
          </a:p>
          <a:p>
            <a:r>
              <a:rPr lang="fi-FI" dirty="0"/>
              <a:t>toimintaohjelmat ja yksilötyö</a:t>
            </a:r>
          </a:p>
          <a:p>
            <a:pPr marL="285750" indent="-285750">
              <a:buFontTx/>
              <a:buChar char="-"/>
            </a:pPr>
            <a:r>
              <a:rPr lang="fi-FI" dirty="0"/>
              <a:t>muutoskeskustelut</a:t>
            </a:r>
          </a:p>
          <a:p>
            <a:pPr marL="285750" indent="-285750">
              <a:buFontTx/>
              <a:buChar char="-"/>
            </a:pPr>
            <a:r>
              <a:rPr lang="fi-FI" dirty="0"/>
              <a:t>päihdekeskustelut</a:t>
            </a:r>
          </a:p>
          <a:p>
            <a:pPr marL="285750" indent="-285750">
              <a:buFontTx/>
              <a:buChar char="-"/>
            </a:pPr>
            <a:r>
              <a:rPr lang="fi-FI" dirty="0"/>
              <a:t>rikoskeskustelut</a:t>
            </a:r>
          </a:p>
          <a:p>
            <a:pPr marL="285750" indent="-285750">
              <a:buFontTx/>
              <a:buChar char="-"/>
            </a:pPr>
            <a:r>
              <a:rPr lang="fi-FI" dirty="0"/>
              <a:t>lapset puheeksi</a:t>
            </a:r>
          </a:p>
          <a:p>
            <a:pPr marL="285750" indent="-285750">
              <a:buFontTx/>
              <a:buChar char="-"/>
            </a:pPr>
            <a:r>
              <a:rPr lang="fi-FI" dirty="0"/>
              <a:t>väkivalta</a:t>
            </a:r>
          </a:p>
          <a:p>
            <a:endParaRPr lang="fi-FI" dirty="0"/>
          </a:p>
          <a:p>
            <a:r>
              <a:rPr lang="fi-FI" dirty="0"/>
              <a:t>Verkossa toteutettavat</a:t>
            </a:r>
          </a:p>
          <a:p>
            <a:r>
              <a:rPr lang="fi-FI" dirty="0"/>
              <a:t>-vankitietokoneella käytävät </a:t>
            </a:r>
          </a:p>
          <a:p>
            <a:r>
              <a:rPr lang="fi-FI" dirty="0"/>
              <a:t>etäohjelmat (peliriippuvuus, </a:t>
            </a:r>
            <a:r>
              <a:rPr lang="fi-FI" dirty="0" err="1"/>
              <a:t>Aggredi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2D6CEB2-D2E3-036C-D7B0-7E7122D3E884}"/>
              </a:ext>
            </a:extLst>
          </p:cNvPr>
          <p:cNvSpPr txBox="1"/>
          <p:nvPr/>
        </p:nvSpPr>
        <p:spPr>
          <a:xfrm>
            <a:off x="4163626" y="319597"/>
            <a:ext cx="378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KUNTOUTTAVA TOIMINTA</a:t>
            </a:r>
          </a:p>
        </p:txBody>
      </p:sp>
    </p:spTree>
    <p:extLst>
      <p:ext uri="{BB962C8B-B14F-4D97-AF65-F5344CB8AC3E}">
        <p14:creationId xmlns:p14="http://schemas.microsoft.com/office/powerpoint/2010/main" val="404936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2BAB31E-766A-E866-53A8-BA5D1DE8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80" y="1939498"/>
            <a:ext cx="7020827" cy="422029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AD5A80E-BF9C-B3F2-51B5-3DE584AE1243}"/>
              </a:ext>
            </a:extLst>
          </p:cNvPr>
          <p:cNvSpPr txBox="1"/>
          <p:nvPr/>
        </p:nvSpPr>
        <p:spPr>
          <a:xfrm>
            <a:off x="588335" y="1297172"/>
            <a:ext cx="302986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Harrastusmahdollisuuksia</a:t>
            </a:r>
          </a:p>
          <a:p>
            <a:r>
              <a:rPr lang="fi-FI" dirty="0"/>
              <a:t>-kuntosali</a:t>
            </a:r>
          </a:p>
          <a:p>
            <a:r>
              <a:rPr lang="fi-FI" dirty="0"/>
              <a:t>-tennis, lentopallo, koripallo</a:t>
            </a:r>
          </a:p>
          <a:p>
            <a:r>
              <a:rPr lang="fi-FI" dirty="0"/>
              <a:t>-lenkkeily, pyöräily</a:t>
            </a:r>
          </a:p>
          <a:p>
            <a:r>
              <a:rPr lang="fi-FI" dirty="0"/>
              <a:t>-hiihto</a:t>
            </a:r>
          </a:p>
          <a:p>
            <a:r>
              <a:rPr lang="fi-FI" dirty="0"/>
              <a:t>-kalastus, pilkkiminen</a:t>
            </a:r>
          </a:p>
          <a:p>
            <a:r>
              <a:rPr lang="fi-FI" dirty="0"/>
              <a:t>  (vangilla oltava kalastusluvat)</a:t>
            </a:r>
          </a:p>
          <a:p>
            <a:r>
              <a:rPr lang="fi-FI" dirty="0"/>
              <a:t>-laatikkoviljely</a:t>
            </a:r>
          </a:p>
          <a:p>
            <a:r>
              <a:rPr lang="fi-FI" dirty="0"/>
              <a:t>-marjastus, sienestys</a:t>
            </a:r>
          </a:p>
          <a:p>
            <a:endParaRPr lang="fi-FI" dirty="0"/>
          </a:p>
          <a:p>
            <a:r>
              <a:rPr lang="fi-FI" dirty="0"/>
              <a:t>Vangeilla käytössä rantasauna </a:t>
            </a:r>
          </a:p>
          <a:p>
            <a:r>
              <a:rPr lang="fi-FI" dirty="0"/>
              <a:t>2 kertaa viikossa</a:t>
            </a:r>
          </a:p>
          <a:p>
            <a:endParaRPr lang="fi-FI" dirty="0"/>
          </a:p>
          <a:p>
            <a:r>
              <a:rPr lang="fi-FI" dirty="0"/>
              <a:t>Vankilasta kuljetukset:</a:t>
            </a:r>
          </a:p>
          <a:p>
            <a:r>
              <a:rPr lang="fi-FI" dirty="0"/>
              <a:t>-kirjasto</a:t>
            </a:r>
          </a:p>
          <a:p>
            <a:r>
              <a:rPr lang="fi-FI" dirty="0"/>
              <a:t>-liikuntahallivuoro</a:t>
            </a:r>
          </a:p>
          <a:p>
            <a:r>
              <a:rPr lang="fi-FI" dirty="0"/>
              <a:t> (salibandy, futsal)</a:t>
            </a:r>
          </a:p>
          <a:p>
            <a:r>
              <a:rPr lang="fi-FI" dirty="0"/>
              <a:t>-kirkko sunnuntaisin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F74790E-BADC-7681-C5C3-0E9D55375FF0}"/>
              </a:ext>
            </a:extLst>
          </p:cNvPr>
          <p:cNvSpPr txBox="1"/>
          <p:nvPr/>
        </p:nvSpPr>
        <p:spPr>
          <a:xfrm>
            <a:off x="1145969" y="653143"/>
            <a:ext cx="2994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VANKIEN VAPAA-AIKA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9CA8457-7B1A-1A89-B0B6-4D415675E90B}"/>
              </a:ext>
            </a:extLst>
          </p:cNvPr>
          <p:cNvSpPr txBox="1"/>
          <p:nvPr/>
        </p:nvSpPr>
        <p:spPr>
          <a:xfrm>
            <a:off x="6198919" y="80752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>
                <a:solidFill>
                  <a:srgbClr val="00B050"/>
                </a:solidFill>
                <a:latin typeface="Harlow Solid Italic" panose="04030604020F02020D02" pitchFamily="82" charset="0"/>
              </a:rPr>
              <a:t>Ympäristö</a:t>
            </a:r>
          </a:p>
        </p:txBody>
      </p:sp>
    </p:spTree>
    <p:extLst>
      <p:ext uri="{BB962C8B-B14F-4D97-AF65-F5344CB8AC3E}">
        <p14:creationId xmlns:p14="http://schemas.microsoft.com/office/powerpoint/2010/main" val="3146020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A7FCA09C-B92E-089B-AA8A-03B6216BAB32}"/>
              </a:ext>
            </a:extLst>
          </p:cNvPr>
          <p:cNvSpPr txBox="1"/>
          <p:nvPr/>
        </p:nvSpPr>
        <p:spPr>
          <a:xfrm>
            <a:off x="1660124" y="1091954"/>
            <a:ext cx="405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VANGIT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88CE8DD-ECA8-AEC0-EA21-103CC8F2BF2E}"/>
              </a:ext>
            </a:extLst>
          </p:cNvPr>
          <p:cNvSpPr txBox="1"/>
          <p:nvPr/>
        </p:nvSpPr>
        <p:spPr>
          <a:xfrm>
            <a:off x="1660124" y="2246050"/>
            <a:ext cx="4989251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800" dirty="0"/>
              <a:t>11.9.23 </a:t>
            </a:r>
            <a:r>
              <a:rPr lang="en-US" sz="1800" dirty="0" err="1"/>
              <a:t>kirjoilla</a:t>
            </a:r>
            <a:r>
              <a:rPr lang="en-US" sz="1800" dirty="0"/>
              <a:t> 53 </a:t>
            </a:r>
            <a:r>
              <a:rPr lang="en-US" sz="1800" dirty="0" err="1"/>
              <a:t>vankia</a:t>
            </a:r>
            <a:r>
              <a:rPr lang="en-US" sz="1800" dirty="0"/>
              <a:t>, </a:t>
            </a:r>
            <a:r>
              <a:rPr lang="en-US" sz="1800" dirty="0" err="1"/>
              <a:t>joista</a:t>
            </a:r>
            <a:r>
              <a:rPr lang="en-US" sz="1800" dirty="0"/>
              <a:t> </a:t>
            </a:r>
            <a:r>
              <a:rPr lang="en-US" sz="1800" dirty="0" err="1"/>
              <a:t>valvotussa</a:t>
            </a:r>
            <a:r>
              <a:rPr lang="en-US" sz="1800" dirty="0"/>
              <a:t> </a:t>
            </a:r>
            <a:r>
              <a:rPr lang="en-US" sz="1800" dirty="0" err="1"/>
              <a:t>koevapaudessa</a:t>
            </a:r>
            <a:r>
              <a:rPr lang="en-US" sz="1800" dirty="0"/>
              <a:t> 11 ja </a:t>
            </a:r>
            <a:r>
              <a:rPr lang="en-US" sz="1800" dirty="0" err="1"/>
              <a:t>päihdekuntoutuksessa</a:t>
            </a:r>
            <a:r>
              <a:rPr lang="en-US" sz="1800" dirty="0"/>
              <a:t> 1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syistä</a:t>
            </a:r>
            <a:r>
              <a:rPr lang="en-US" dirty="0"/>
              <a:t> </a:t>
            </a:r>
            <a:r>
              <a:rPr lang="en-US" sz="1800" dirty="0" err="1"/>
              <a:t>ilman</a:t>
            </a:r>
            <a:r>
              <a:rPr lang="en-US" sz="1800" dirty="0"/>
              <a:t> </a:t>
            </a:r>
            <a:r>
              <a:rPr lang="en-US" sz="1800" dirty="0" err="1"/>
              <a:t>asuntoa</a:t>
            </a:r>
            <a:r>
              <a:rPr lang="en-US" sz="1800" dirty="0"/>
              <a:t> 13 </a:t>
            </a: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800" dirty="0" err="1"/>
              <a:t>kotoisin</a:t>
            </a:r>
            <a:r>
              <a:rPr lang="en-US" sz="1800" dirty="0"/>
              <a:t> </a:t>
            </a:r>
            <a:r>
              <a:rPr lang="en-US" sz="1800" dirty="0" err="1"/>
              <a:t>eri</a:t>
            </a:r>
            <a:r>
              <a:rPr lang="en-US" sz="1800" dirty="0"/>
              <a:t> </a:t>
            </a:r>
            <a:r>
              <a:rPr lang="en-US" sz="1800" dirty="0" err="1"/>
              <a:t>puolilta</a:t>
            </a:r>
            <a:r>
              <a:rPr lang="en-US" sz="1800" dirty="0"/>
              <a:t> </a:t>
            </a:r>
            <a:r>
              <a:rPr lang="en-US" sz="1800" dirty="0" err="1"/>
              <a:t>Suomea</a:t>
            </a: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800" dirty="0" err="1"/>
              <a:t>tuomioiden</a:t>
            </a:r>
            <a:r>
              <a:rPr lang="en-US" sz="1800" dirty="0"/>
              <a:t> </a:t>
            </a:r>
            <a:r>
              <a:rPr lang="en-US" sz="1800" dirty="0" err="1"/>
              <a:t>pituudet</a:t>
            </a:r>
            <a:r>
              <a:rPr lang="en-US" sz="1800" dirty="0"/>
              <a:t> </a:t>
            </a:r>
            <a:r>
              <a:rPr lang="en-US" sz="1800" dirty="0" err="1"/>
              <a:t>vaihtelevat</a:t>
            </a:r>
            <a:r>
              <a:rPr lang="en-US" sz="1800" dirty="0"/>
              <a:t> </a:t>
            </a:r>
            <a:r>
              <a:rPr lang="en-US" sz="1800" dirty="0" err="1"/>
              <a:t>muutamasta</a:t>
            </a:r>
            <a:r>
              <a:rPr lang="en-US" sz="1800" dirty="0"/>
              <a:t> </a:t>
            </a:r>
            <a:r>
              <a:rPr lang="en-US" sz="1800" dirty="0" err="1"/>
              <a:t>päivästä</a:t>
            </a:r>
            <a:r>
              <a:rPr lang="en-US" sz="1800" dirty="0"/>
              <a:t> </a:t>
            </a:r>
            <a:r>
              <a:rPr lang="en-US" sz="1800" dirty="0" err="1"/>
              <a:t>elinkautisiin</a:t>
            </a: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800" dirty="0" err="1"/>
              <a:t>rikosnimikkeitä</a:t>
            </a:r>
            <a:r>
              <a:rPr lang="en-US" sz="1800" dirty="0"/>
              <a:t> </a:t>
            </a:r>
            <a:r>
              <a:rPr lang="en-US" sz="1800" dirty="0" err="1"/>
              <a:t>laidasta</a:t>
            </a:r>
            <a:r>
              <a:rPr lang="en-US" sz="1800" dirty="0"/>
              <a:t> </a:t>
            </a:r>
            <a:r>
              <a:rPr lang="en-US" sz="1800" dirty="0" err="1"/>
              <a:t>laitaan</a:t>
            </a: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800" dirty="0" err="1"/>
              <a:t>ikäjakauma</a:t>
            </a:r>
            <a:r>
              <a:rPr lang="en-US" sz="1800" dirty="0"/>
              <a:t> </a:t>
            </a:r>
            <a:r>
              <a:rPr lang="en-US" sz="1800" dirty="0" err="1"/>
              <a:t>alaikäisistä</a:t>
            </a:r>
            <a:r>
              <a:rPr lang="en-US" sz="1800" dirty="0"/>
              <a:t> </a:t>
            </a:r>
            <a:r>
              <a:rPr lang="en-US" sz="1800" dirty="0" err="1"/>
              <a:t>eläkeläisiin</a:t>
            </a:r>
            <a:endParaRPr lang="en-US" sz="1800" dirty="0"/>
          </a:p>
        </p:txBody>
      </p:sp>
      <p:pic>
        <p:nvPicPr>
          <p:cNvPr id="5" name="Kuva 4" descr="Kuva, joka sisältää kohteen maa, patsas, veistos, piha-&#10;&#10;Kuvaus luotu automaattisesti">
            <a:extLst>
              <a:ext uri="{FF2B5EF4-FFF2-40B4-BE49-F238E27FC236}">
                <a16:creationId xmlns:a16="http://schemas.microsoft.com/office/drawing/2014/main" id="{E24463BD-71B2-7877-1B7E-A65D8E149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00840" y="1553619"/>
            <a:ext cx="3336485" cy="44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9017579E-198A-6136-08CA-5DB74B445608}"/>
              </a:ext>
            </a:extLst>
          </p:cNvPr>
          <p:cNvSpPr txBox="1"/>
          <p:nvPr/>
        </p:nvSpPr>
        <p:spPr>
          <a:xfrm>
            <a:off x="541538" y="328474"/>
            <a:ext cx="545088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/>
              <a:t>ASUNTOASIAT</a:t>
            </a:r>
            <a:endParaRPr lang="fi-FI" sz="24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F8B2F88-3593-ADB5-E59C-F2746CF79290}"/>
              </a:ext>
            </a:extLst>
          </p:cNvPr>
          <p:cNvSpPr txBox="1"/>
          <p:nvPr/>
        </p:nvSpPr>
        <p:spPr>
          <a:xfrm>
            <a:off x="541537" y="1038661"/>
            <a:ext cx="47317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/>
              <a:t>tulohaastattelussa tarkistetaan asumistilanne ja asuminen huomioidaan koko vankeusprosessin ajan</a:t>
            </a:r>
          </a:p>
          <a:p>
            <a:pPr marL="285750" indent="-285750">
              <a:buFontTx/>
              <a:buChar char="-"/>
            </a:pPr>
            <a:r>
              <a:rPr lang="fi-FI" dirty="0"/>
              <a:t>tuomion pituus vaikuttaa aikatauluun</a:t>
            </a:r>
          </a:p>
          <a:p>
            <a:pPr marL="285750" indent="-285750">
              <a:buFontTx/>
              <a:buChar char="-"/>
            </a:pPr>
            <a:r>
              <a:rPr lang="fi-FI" dirty="0"/>
              <a:t>asuntoasian hoitaminen erityisohjaajan avustuksella tai joskus itsenäisesti </a:t>
            </a:r>
          </a:p>
          <a:p>
            <a:pPr marL="285750" indent="-285750">
              <a:buFontTx/>
              <a:buChar char="-"/>
            </a:pPr>
            <a:r>
              <a:rPr lang="fi-FI" dirty="0"/>
              <a:t>osa vanhemmille tai perheen luo asumaan</a:t>
            </a:r>
          </a:p>
          <a:p>
            <a:pPr marL="285750" indent="-285750">
              <a:buFontTx/>
              <a:buChar char="-"/>
            </a:pPr>
            <a:r>
              <a:rPr lang="fi-FI" dirty="0"/>
              <a:t>asuntoasian hoitamisessa yhteistyökumppaneina hyvinvointialueiden aikuissosiaalityö, Kela, vuokranantajat (kunnat, säätiöt, järjestöt, yksityiset)</a:t>
            </a:r>
          </a:p>
          <a:p>
            <a:pPr marL="285750" indent="-285750">
              <a:buFontTx/>
              <a:buChar char="-"/>
            </a:pPr>
            <a:r>
              <a:rPr lang="fi-FI" dirty="0"/>
              <a:t>haasteina välimatkat, kulkuyhteydet, lyhyttuomioiset asunnottomat, luottohäiriömerkinnät, vuokrarästit ja häädöt, joskus viranomaisten tulkinnat asunnon tarpeesta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 descr="Kuva, joka sisältää kohteen pyörä, Polkupyörän kiekko, rakennus, piha-&#10;&#10;Kuvaus luotu automaattisesti">
            <a:extLst>
              <a:ext uri="{FF2B5EF4-FFF2-40B4-BE49-F238E27FC236}">
                <a16:creationId xmlns:a16="http://schemas.microsoft.com/office/drawing/2014/main" id="{B460DE88-063F-65CB-A896-F1878EBC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2706" y="1671482"/>
            <a:ext cx="5523272" cy="36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1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4FCE2A9-6056-AA67-E78F-2E5E06679423}"/>
              </a:ext>
            </a:extLst>
          </p:cNvPr>
          <p:cNvSpPr txBox="1"/>
          <p:nvPr/>
        </p:nvSpPr>
        <p:spPr>
          <a:xfrm>
            <a:off x="1278194" y="1111046"/>
            <a:ext cx="481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TOIVEITA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A1AFAFF-0F87-F416-A992-9DCA6C48BCB7}"/>
              </a:ext>
            </a:extLst>
          </p:cNvPr>
          <p:cNvSpPr txBox="1"/>
          <p:nvPr/>
        </p:nvSpPr>
        <p:spPr>
          <a:xfrm>
            <a:off x="1278194" y="2310581"/>
            <a:ext cx="42377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Yksittäisten toimijoiden kanssa yhteistyö on pääasiassa sujuvaa.</a:t>
            </a:r>
          </a:p>
          <a:p>
            <a:endParaRPr lang="fi-FI" dirty="0"/>
          </a:p>
          <a:p>
            <a:r>
              <a:rPr lang="fi-FI" dirty="0"/>
              <a:t>Toiveena vangeille suunnatut palvelut yhteystietoineen helposti löydettäviksi eri tahojen nettisivuilta.</a:t>
            </a:r>
          </a:p>
          <a:p>
            <a:endParaRPr lang="fi-FI" dirty="0"/>
          </a:p>
          <a:p>
            <a:r>
              <a:rPr lang="fi-FI" dirty="0"/>
              <a:t>Toiveena myös kaikille viranomaisille empatia ja inhimillisyys osaksi työskentelyä.</a:t>
            </a:r>
          </a:p>
        </p:txBody>
      </p:sp>
      <p:pic>
        <p:nvPicPr>
          <p:cNvPr id="5" name="Kuva 4" descr="Kuva, joka sisältää kohteen palapeli, pulma&#10;&#10;Kuvaus luotu automaattisesti">
            <a:extLst>
              <a:ext uri="{FF2B5EF4-FFF2-40B4-BE49-F238E27FC236}">
                <a16:creationId xmlns:a16="http://schemas.microsoft.com/office/drawing/2014/main" id="{50815F37-3EA4-8226-C7AF-7971EFF5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58116" y="1897626"/>
            <a:ext cx="4055191" cy="277899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CAB0D84-954B-1717-869B-11EA6D9A4CC4}"/>
              </a:ext>
            </a:extLst>
          </p:cNvPr>
          <p:cNvSpPr txBox="1"/>
          <p:nvPr/>
        </p:nvSpPr>
        <p:spPr>
          <a:xfrm>
            <a:off x="6839942" y="4679157"/>
            <a:ext cx="37733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hlinkClick r:id="rId3" tooltip="https://www.labopen.fi/lab-pro/oppimisprosessin-muotoilua-tyoelamayhteistyona-osallisuuskorttelissa/"/>
              </a:rPr>
              <a:t>Tämä kuva</a:t>
            </a:r>
            <a:r>
              <a:rPr lang="fi-FI" sz="900"/>
              <a:t>, tekijä Tuntematon tekijä, käyttöoikeus: </a:t>
            </a:r>
            <a:r>
              <a:rPr lang="fi-FI" sz="900">
                <a:hlinkClick r:id="rId4" tooltip="https://creativecommons.org/licenses/by-sa/3.0/"/>
              </a:rPr>
              <a:t>CC BY-SA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946116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E6D196D-E5A2-7829-C494-7A825865B0A1}"/>
              </a:ext>
            </a:extLst>
          </p:cNvPr>
          <p:cNvSpPr txBox="1"/>
          <p:nvPr/>
        </p:nvSpPr>
        <p:spPr>
          <a:xfrm>
            <a:off x="2330245" y="2517058"/>
            <a:ext cx="849507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dirty="0"/>
              <a:t>KIITOS!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Erityisohjaajat Tiina Leminen ja Jaana Nykänen</a:t>
            </a:r>
          </a:p>
        </p:txBody>
      </p:sp>
    </p:spTree>
    <p:extLst>
      <p:ext uri="{BB962C8B-B14F-4D97-AF65-F5344CB8AC3E}">
        <p14:creationId xmlns:p14="http://schemas.microsoft.com/office/powerpoint/2010/main" val="140269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B6D434AC-C7EF-A8C8-74DC-CFF648B6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401" y="1238251"/>
            <a:ext cx="9093198" cy="51149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743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4F324CA-2C4B-1F45-88FF-16E72157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609" y="2169042"/>
            <a:ext cx="7642816" cy="4501108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B26666BF-8C61-59B2-3648-7B99E859A61C}"/>
              </a:ext>
            </a:extLst>
          </p:cNvPr>
          <p:cNvSpPr txBox="1"/>
          <p:nvPr/>
        </p:nvSpPr>
        <p:spPr>
          <a:xfrm>
            <a:off x="1524000" y="758456"/>
            <a:ext cx="3340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/>
              <a:t>Sulkavan vankila 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F89E9E0-138D-C7B1-D63A-0509FDB038B7}"/>
              </a:ext>
            </a:extLst>
          </p:cNvPr>
          <p:cNvSpPr txBox="1"/>
          <p:nvPr/>
        </p:nvSpPr>
        <p:spPr>
          <a:xfrm>
            <a:off x="639273" y="2718375"/>
            <a:ext cx="287341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/>
              <a:t>48-paikkainen avolaitos</a:t>
            </a:r>
          </a:p>
          <a:p>
            <a:r>
              <a:rPr lang="fi-FI" sz="2000" dirty="0"/>
              <a:t>miesvangeille</a:t>
            </a:r>
          </a:p>
          <a:p>
            <a:r>
              <a:rPr lang="fi-FI" sz="2000" dirty="0"/>
              <a:t>Saimaan rannalla</a:t>
            </a:r>
          </a:p>
          <a:p>
            <a:r>
              <a:rPr lang="fi-FI" sz="2000" dirty="0"/>
              <a:t>Sulkavan keskustaan 4 km</a:t>
            </a:r>
            <a:br>
              <a:rPr lang="fi-FI" sz="2000" dirty="0"/>
            </a:br>
            <a:r>
              <a:rPr lang="fi-FI" sz="2000" dirty="0"/>
              <a:t>Savonlinnaan 40 km</a:t>
            </a:r>
          </a:p>
          <a:p>
            <a:r>
              <a:rPr lang="fi-FI" sz="2000" dirty="0"/>
              <a:t>Mikkeliin 80 km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767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3C153D99-B326-6D02-C89D-EC1D66304031}"/>
              </a:ext>
            </a:extLst>
          </p:cNvPr>
          <p:cNvSpPr txBox="1"/>
          <p:nvPr/>
        </p:nvSpPr>
        <p:spPr>
          <a:xfrm>
            <a:off x="1401289" y="385948"/>
            <a:ext cx="637514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/>
              <a:t>HENKILÖSTÖ</a:t>
            </a:r>
          </a:p>
          <a:p>
            <a:endParaRPr lang="fi-FI" dirty="0"/>
          </a:p>
          <a:p>
            <a:r>
              <a:rPr lang="fi-FI" dirty="0"/>
              <a:t>Yksikönpäällikkö, apulaisjohtaja	2</a:t>
            </a:r>
          </a:p>
          <a:p>
            <a:endParaRPr lang="fi-FI" dirty="0"/>
          </a:p>
          <a:p>
            <a:r>
              <a:rPr lang="fi-FI" dirty="0"/>
              <a:t>VALVONTA</a:t>
            </a:r>
          </a:p>
          <a:p>
            <a:r>
              <a:rPr lang="fi-FI" dirty="0"/>
              <a:t>Rikosseuraamusesimies		1</a:t>
            </a:r>
          </a:p>
          <a:p>
            <a:r>
              <a:rPr lang="fi-FI" dirty="0"/>
              <a:t>Vartija				10   (vastuuvirkamiesmalli)</a:t>
            </a:r>
          </a:p>
          <a:p>
            <a:r>
              <a:rPr lang="fi-FI" dirty="0"/>
              <a:t>Rikosseuraamustyöntekijä		2</a:t>
            </a:r>
          </a:p>
          <a:p>
            <a:endParaRPr lang="fi-FI" dirty="0"/>
          </a:p>
          <a:p>
            <a:r>
              <a:rPr lang="fi-FI" dirty="0"/>
              <a:t>KUNTOUTUS JA TYÖNJOHTO</a:t>
            </a:r>
          </a:p>
          <a:p>
            <a:r>
              <a:rPr lang="fi-FI" dirty="0"/>
              <a:t>Erityisohjaaja			3</a:t>
            </a:r>
          </a:p>
          <a:p>
            <a:r>
              <a:rPr lang="fi-FI" dirty="0"/>
              <a:t>Työnjohtaja			3</a:t>
            </a:r>
          </a:p>
          <a:p>
            <a:r>
              <a:rPr lang="fi-FI" dirty="0"/>
              <a:t>Ohjaaja				1</a:t>
            </a:r>
          </a:p>
          <a:p>
            <a:endParaRPr lang="fi-FI" dirty="0"/>
          </a:p>
          <a:p>
            <a:r>
              <a:rPr lang="fi-FI" u="sng" dirty="0"/>
              <a:t>Assistentti			1</a:t>
            </a:r>
          </a:p>
          <a:p>
            <a:r>
              <a:rPr lang="fi-FI" dirty="0"/>
              <a:t>				23</a:t>
            </a:r>
          </a:p>
          <a:p>
            <a:endParaRPr lang="fi-FI" dirty="0"/>
          </a:p>
          <a:p>
            <a:r>
              <a:rPr lang="fi-FI" dirty="0"/>
              <a:t>Opettaja (JEDU)			2</a:t>
            </a:r>
          </a:p>
          <a:p>
            <a:endParaRPr lang="fi-FI" dirty="0"/>
          </a:p>
          <a:p>
            <a:r>
              <a:rPr lang="fi-FI" dirty="0"/>
              <a:t>Terveydenhoitaja (VTH)		1  (yksi päivä viikossa)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30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77E4172-E9B1-121B-6007-95B50FE3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986" y="1729741"/>
            <a:ext cx="7550092" cy="454683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21A50AC-8A17-FCC6-F89B-DAE0E77C8F2A}"/>
              </a:ext>
            </a:extLst>
          </p:cNvPr>
          <p:cNvSpPr txBox="1"/>
          <p:nvPr/>
        </p:nvSpPr>
        <p:spPr>
          <a:xfrm>
            <a:off x="545805" y="1821712"/>
            <a:ext cx="31077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7 eri rakennuksessa yhteensä:</a:t>
            </a:r>
          </a:p>
          <a:p>
            <a:r>
              <a:rPr lang="fi-FI" dirty="0"/>
              <a:t>40 yhden hengen selliä</a:t>
            </a:r>
          </a:p>
          <a:p>
            <a:r>
              <a:rPr lang="fi-FI" dirty="0"/>
              <a:t>4 kahden hengen selliä</a:t>
            </a:r>
          </a:p>
          <a:p>
            <a:r>
              <a:rPr lang="fi-FI" dirty="0"/>
              <a:t>Yhteiset keittiö-, peseytymis- ja</a:t>
            </a:r>
          </a:p>
          <a:p>
            <a:r>
              <a:rPr lang="fi-FI" dirty="0"/>
              <a:t> wc-tilat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D97754C-BD8F-B64F-3990-E2A5B0334BD2}"/>
              </a:ext>
            </a:extLst>
          </p:cNvPr>
          <p:cNvSpPr txBox="1"/>
          <p:nvPr/>
        </p:nvSpPr>
        <p:spPr>
          <a:xfrm>
            <a:off x="2167247" y="623455"/>
            <a:ext cx="5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VANKIEN ASUMINEN</a:t>
            </a:r>
          </a:p>
        </p:txBody>
      </p:sp>
    </p:spTree>
    <p:extLst>
      <p:ext uri="{BB962C8B-B14F-4D97-AF65-F5344CB8AC3E}">
        <p14:creationId xmlns:p14="http://schemas.microsoft.com/office/powerpoint/2010/main" val="422620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AC705E2-031D-00AA-D62F-EB9C2EC4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266" y="1495695"/>
            <a:ext cx="7684316" cy="473139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4F0E414-2E8D-0059-DA0B-415A121F8B38}"/>
              </a:ext>
            </a:extLst>
          </p:cNvPr>
          <p:cNvSpPr txBox="1"/>
          <p:nvPr/>
        </p:nvSpPr>
        <p:spPr>
          <a:xfrm>
            <a:off x="559981" y="1495695"/>
            <a:ext cx="37966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Omatoimiruokailu </a:t>
            </a:r>
          </a:p>
          <a:p>
            <a:endParaRPr lang="fi-FI" dirty="0"/>
          </a:p>
          <a:p>
            <a:r>
              <a:rPr lang="fi-FI" dirty="0"/>
              <a:t>Kaksi kertaa viikossa vangit kuljetetaan</a:t>
            </a:r>
          </a:p>
          <a:p>
            <a:r>
              <a:rPr lang="fi-FI" dirty="0"/>
              <a:t>Sulkavan keskustaan ruokaostoksille.</a:t>
            </a:r>
          </a:p>
          <a:p>
            <a:r>
              <a:rPr lang="fi-FI" dirty="0"/>
              <a:t>(Tarvittaessa K-market toimittaa) </a:t>
            </a:r>
          </a:p>
          <a:p>
            <a:endParaRPr lang="fi-FI" dirty="0"/>
          </a:p>
          <a:p>
            <a:r>
              <a:rPr lang="fi-FI" dirty="0"/>
              <a:t>Vangit valmistavat itse kaikki ruoat.</a:t>
            </a:r>
          </a:p>
          <a:p>
            <a:r>
              <a:rPr lang="fi-FI" dirty="0"/>
              <a:t>Ruokaraha 8,35 €/ päivä</a:t>
            </a:r>
          </a:p>
          <a:p>
            <a:endParaRPr lang="fi-FI" dirty="0"/>
          </a:p>
          <a:p>
            <a:r>
              <a:rPr lang="fi-FI" dirty="0"/>
              <a:t>Käyttöraha 1,60 € / päivä</a:t>
            </a:r>
          </a:p>
          <a:p>
            <a:r>
              <a:rPr lang="fi-FI" dirty="0"/>
              <a:t>Toimintaraha 4,62 € tai 7,35 € </a:t>
            </a:r>
          </a:p>
          <a:p>
            <a:r>
              <a:rPr lang="fi-FI" dirty="0"/>
              <a:t>/ toimintapäivä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1006EF6-F965-3657-2931-9283D58DB045}"/>
              </a:ext>
            </a:extLst>
          </p:cNvPr>
          <p:cNvSpPr txBox="1"/>
          <p:nvPr/>
        </p:nvSpPr>
        <p:spPr>
          <a:xfrm>
            <a:off x="1930790" y="546264"/>
            <a:ext cx="505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VANKIEN RUOKAILU</a:t>
            </a:r>
          </a:p>
        </p:txBody>
      </p:sp>
    </p:spTree>
    <p:extLst>
      <p:ext uri="{BB962C8B-B14F-4D97-AF65-F5344CB8AC3E}">
        <p14:creationId xmlns:p14="http://schemas.microsoft.com/office/powerpoint/2010/main" val="408793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D045E5F-F1FE-5A65-EC04-C360456A1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05" y="1936599"/>
            <a:ext cx="7260516" cy="428142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F14CDB2-2CB5-5105-457A-14BA80B58505}"/>
              </a:ext>
            </a:extLst>
          </p:cNvPr>
          <p:cNvSpPr txBox="1"/>
          <p:nvPr/>
        </p:nvSpPr>
        <p:spPr>
          <a:xfrm>
            <a:off x="391611" y="1418779"/>
            <a:ext cx="38143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Perhetapaamistiloja 3 </a:t>
            </a:r>
          </a:p>
          <a:p>
            <a:pPr marL="285750" indent="-285750">
              <a:buFontTx/>
              <a:buChar char="-"/>
            </a:pPr>
            <a:r>
              <a:rPr lang="fi-FI" dirty="0"/>
              <a:t>tapaamiset viikonloppuina (pe-su)</a:t>
            </a:r>
          </a:p>
          <a:p>
            <a:endParaRPr lang="fi-FI" dirty="0"/>
          </a:p>
          <a:p>
            <a:r>
              <a:rPr lang="fi-FI" dirty="0"/>
              <a:t>Valvotut tapaamiset viikonloppuisin </a:t>
            </a:r>
          </a:p>
          <a:p>
            <a:r>
              <a:rPr lang="fi-FI" dirty="0"/>
              <a:t>-lauantai ja sunnuntai</a:t>
            </a:r>
          </a:p>
          <a:p>
            <a:endParaRPr lang="fi-FI" dirty="0"/>
          </a:p>
          <a:p>
            <a:r>
              <a:rPr lang="fi-FI" dirty="0"/>
              <a:t>Skype-tapaamiset</a:t>
            </a:r>
          </a:p>
          <a:p>
            <a:r>
              <a:rPr lang="fi-FI" dirty="0"/>
              <a:t>-arkisin illalla toiminta-ajan ulkopuolella ja viikonloppuisin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(Vankila-alue on rinnemaastossa </a:t>
            </a:r>
          </a:p>
          <a:p>
            <a:r>
              <a:rPr lang="fi-FI" dirty="0"/>
              <a:t>eli ei ole esteetön.)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323A03A-39A7-9D92-0A31-9CD3155D15CF}"/>
              </a:ext>
            </a:extLst>
          </p:cNvPr>
          <p:cNvSpPr txBox="1"/>
          <p:nvPr/>
        </p:nvSpPr>
        <p:spPr>
          <a:xfrm>
            <a:off x="1015340" y="712519"/>
            <a:ext cx="817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PERHEEN JA LÄHEISTEN TAPAAMINEN</a:t>
            </a:r>
          </a:p>
        </p:txBody>
      </p:sp>
    </p:spTree>
    <p:extLst>
      <p:ext uri="{BB962C8B-B14F-4D97-AF65-F5344CB8AC3E}">
        <p14:creationId xmlns:p14="http://schemas.microsoft.com/office/powerpoint/2010/main" val="41947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9141969-65F7-A327-C4CA-659D4ABEDAEA}"/>
              </a:ext>
            </a:extLst>
          </p:cNvPr>
          <p:cNvSpPr txBox="1"/>
          <p:nvPr/>
        </p:nvSpPr>
        <p:spPr>
          <a:xfrm>
            <a:off x="2291938" y="1092530"/>
            <a:ext cx="5447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VANKIEN TYÖSKENTELY JA OPISKELU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2BA5C3B-7543-F162-03E7-4A6EC35518CB}"/>
              </a:ext>
            </a:extLst>
          </p:cNvPr>
          <p:cNvSpPr txBox="1"/>
          <p:nvPr/>
        </p:nvSpPr>
        <p:spPr>
          <a:xfrm>
            <a:off x="872836" y="1745673"/>
            <a:ext cx="9809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Vangit ovat toiminnoissa arkisin klo 8-16</a:t>
            </a:r>
          </a:p>
          <a:p>
            <a:endParaRPr lang="fi-FI" dirty="0"/>
          </a:p>
          <a:p>
            <a:r>
              <a:rPr lang="fi-FI" dirty="0"/>
              <a:t>*Opiskelemassa </a:t>
            </a:r>
          </a:p>
          <a:p>
            <a:endParaRPr lang="fi-FI" dirty="0"/>
          </a:p>
          <a:p>
            <a:r>
              <a:rPr lang="fi-FI" dirty="0"/>
              <a:t>*Työskentelemässä</a:t>
            </a:r>
          </a:p>
          <a:p>
            <a:endParaRPr lang="fi-FI" dirty="0"/>
          </a:p>
          <a:p>
            <a:r>
              <a:rPr lang="fi-FI" dirty="0"/>
              <a:t>*Asiointi ja kuntouttava toiminta</a:t>
            </a:r>
          </a:p>
          <a:p>
            <a:r>
              <a:rPr lang="fi-FI" dirty="0"/>
              <a:t>-henkilökohtaisten asioiden hoitaminen vankilan ulkopuolelle</a:t>
            </a:r>
          </a:p>
          <a:p>
            <a:r>
              <a:rPr lang="fi-FI" dirty="0"/>
              <a:t>-kuntouttavaan toimintaan osallistuminen</a:t>
            </a:r>
          </a:p>
        </p:txBody>
      </p:sp>
    </p:spTree>
    <p:extLst>
      <p:ext uri="{BB962C8B-B14F-4D97-AF65-F5344CB8AC3E}">
        <p14:creationId xmlns:p14="http://schemas.microsoft.com/office/powerpoint/2010/main" val="122133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148ABFE-CB9E-FD4C-E042-619DF669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077" y="1950619"/>
            <a:ext cx="7583648" cy="430355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02FF687-2342-8901-4E2E-7A06D158CECE}"/>
              </a:ext>
            </a:extLst>
          </p:cNvPr>
          <p:cNvSpPr txBox="1"/>
          <p:nvPr/>
        </p:nvSpPr>
        <p:spPr>
          <a:xfrm>
            <a:off x="653143" y="862940"/>
            <a:ext cx="324790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OPISKELUMAHDOLLISUUDET</a:t>
            </a:r>
          </a:p>
          <a:p>
            <a:endParaRPr lang="fi-FI" dirty="0"/>
          </a:p>
          <a:p>
            <a:r>
              <a:rPr lang="fi-FI" dirty="0"/>
              <a:t>JEDU, vankila-alueella</a:t>
            </a:r>
          </a:p>
          <a:p>
            <a:r>
              <a:rPr lang="fi-FI" dirty="0"/>
              <a:t>*Kone- ja tuotantotekniikan pt</a:t>
            </a:r>
          </a:p>
          <a:p>
            <a:r>
              <a:rPr lang="fi-FI" dirty="0"/>
              <a:t>-levyseppähitsaaja tai koneistaja</a:t>
            </a:r>
          </a:p>
          <a:p>
            <a:r>
              <a:rPr lang="fi-FI" dirty="0"/>
              <a:t>*Tuva (tutkintokoulutukseen valmentava koulutus)</a:t>
            </a:r>
          </a:p>
          <a:p>
            <a:endParaRPr lang="fi-FI" dirty="0"/>
          </a:p>
          <a:p>
            <a:r>
              <a:rPr lang="fi-FI" dirty="0"/>
              <a:t>Julkisella liikenteellä mahdollista käydä opintoluvalla Mikkelissä ja Savonlinnassa opiskelemassa.</a:t>
            </a:r>
          </a:p>
          <a:p>
            <a:r>
              <a:rPr lang="fi-FI" dirty="0"/>
              <a:t>(Savonlinnan pysäkille 4 km.) </a:t>
            </a:r>
          </a:p>
          <a:p>
            <a:endParaRPr lang="fi-FI" dirty="0"/>
          </a:p>
          <a:p>
            <a:r>
              <a:rPr lang="fi-FI" dirty="0"/>
              <a:t>Itsenäinen ja etä-opiskelu vankilan kerhohuoneella.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659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536</Words>
  <Application>Microsoft Office PowerPoint</Application>
  <PresentationFormat>Laajakuva</PresentationFormat>
  <Paragraphs>161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Harlow Solid Italic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Tiihonen Ismo (RISE)</dc:creator>
  <cp:lastModifiedBy>Leminen Tiina (RISE)</cp:lastModifiedBy>
  <cp:revision>38</cp:revision>
  <dcterms:created xsi:type="dcterms:W3CDTF">2023-03-16T08:22:52Z</dcterms:created>
  <dcterms:modified xsi:type="dcterms:W3CDTF">2023-09-11T13:28:12Z</dcterms:modified>
</cp:coreProperties>
</file>