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7" r:id="rId6"/>
    <p:sldId id="387" r:id="rId7"/>
    <p:sldId id="365" r:id="rId8"/>
    <p:sldId id="372" r:id="rId9"/>
    <p:sldId id="369" r:id="rId10"/>
    <p:sldId id="371" r:id="rId11"/>
    <p:sldId id="308" r:id="rId12"/>
    <p:sldId id="529" r:id="rId13"/>
    <p:sldId id="530" r:id="rId14"/>
    <p:sldId id="531" r:id="rId15"/>
    <p:sldId id="310" r:id="rId16"/>
    <p:sldId id="311" r:id="rId17"/>
    <p:sldId id="312" r:id="rId18"/>
    <p:sldId id="524" r:id="rId19"/>
    <p:sldId id="527" r:id="rId20"/>
    <p:sldId id="528" r:id="rId21"/>
    <p:sldId id="303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5C6"/>
    <a:srgbClr val="FED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0" autoAdjust="0"/>
    <p:restoredTop sz="94607" autoAdjust="0"/>
  </p:normalViewPr>
  <p:slideViewPr>
    <p:cSldViewPr showGuides="1">
      <p:cViewPr varScale="1">
        <p:scale>
          <a:sx n="63" d="100"/>
          <a:sy n="63" d="100"/>
        </p:scale>
        <p:origin x="10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2C450-15ED-73F6-FE54-4E2C6F04B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9EFDD-E8EB-EDA7-698C-A1965B5595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05AB-65A0-4A77-943B-71C6DFAE4833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536D4-FC62-01F7-5492-DE00008B8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E364-A762-7246-38CE-531884A084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B58C8-EA62-4A4F-ABAD-18970CAAA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042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2976B3FA-CE1C-4E3C-B807-5E2A0A699E00}" type="datetimeFigureOut">
              <a:rPr lang="en-GB" smtClean="0"/>
              <a:pPr/>
              <a:t>22/11/2023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4AEFB02D-E3B3-4E92-AB0E-77319D0E47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80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Suojausluokka">
            <a:extLst>
              <a:ext uri="{FF2B5EF4-FFF2-40B4-BE49-F238E27FC236}">
                <a16:creationId xmlns:a16="http://schemas.microsoft.com/office/drawing/2014/main" id="{780701EA-BE3D-3A0B-49A8-3462B0880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30357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433273E8-47FC-2125-0A1D-E3FD7606A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583803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433273E8-47FC-2125-0A1D-E3FD7606A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42941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3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9146E70F-D580-CCD5-2D00-6454559DE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32035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4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433273E8-47FC-2125-0A1D-E3FD7606A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40621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6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F17E9A06-303E-9E9F-ECD6-F6C608AD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90277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ant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82FFB64-4F6C-33DD-EA07-9CD6B2910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62" y="2208875"/>
            <a:ext cx="3618000" cy="750203"/>
          </a:xfrm>
          <a:prstGeom prst="rect">
            <a:avLst/>
          </a:prstGeom>
        </p:spPr>
      </p:pic>
      <p:sp>
        <p:nvSpPr>
          <p:cNvPr id="8" name="Suojausluokka">
            <a:extLst>
              <a:ext uri="{FF2B5EF4-FFF2-40B4-BE49-F238E27FC236}">
                <a16:creationId xmlns:a16="http://schemas.microsoft.com/office/drawing/2014/main" id="{E901B6C4-9F6B-A719-85C4-1F4A95FDA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86272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anta &amp; Rajat ylittävä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46935-AECB-DD23-08FE-052C32EF7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63" y="2204864"/>
            <a:ext cx="5826674" cy="777600"/>
          </a:xfrm>
          <a:prstGeom prst="rect">
            <a:avLst/>
          </a:prstGeom>
        </p:spPr>
      </p:pic>
      <p:sp>
        <p:nvSpPr>
          <p:cNvPr id="8" name="Suojausluokka">
            <a:extLst>
              <a:ext uri="{FF2B5EF4-FFF2-40B4-BE49-F238E27FC236}">
                <a16:creationId xmlns:a16="http://schemas.microsoft.com/office/drawing/2014/main" id="{9E7027EC-CE87-F407-FBE5-8061D3801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39008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C6D7B2FD-3358-F0C2-B927-3F150C818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61372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F17E9A06-303E-9E9F-ECD6-F6C608AD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00664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199E3F6F-5EE6-99AA-E75B-93569FDE3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59654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9DBAEA78-A4E4-7EB7-94FA-A150B6E4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514481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FF5F2A73-7584-D560-F74B-D59FA9D0A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539434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FD2E78-4220-1E17-E62F-42B5620A5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C71CD96-453A-4A21-D73B-5D5B527CF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3432" y="2219352"/>
            <a:ext cx="2448000" cy="7776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9" name="Suojausluokka">
            <a:extLst>
              <a:ext uri="{FF2B5EF4-FFF2-40B4-BE49-F238E27FC236}">
                <a16:creationId xmlns:a16="http://schemas.microsoft.com/office/drawing/2014/main" id="{77C68CA3-27FC-724D-1830-CB3141A65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25030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4374-35D3-677A-0A39-C06DD3DA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8F16-4518-C2F0-E12A-6EC19FC2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9B16-A597-692B-F993-9EBCC959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40A7-AD88-4FE9-89EE-877B5A644AB5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1982-F434-AEBC-4924-2BC025E2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4A47-0CE8-C1BB-B0F1-6B09441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Suojausluokka">
            <a:extLst>
              <a:ext uri="{FF2B5EF4-FFF2-40B4-BE49-F238E27FC236}">
                <a16:creationId xmlns:a16="http://schemas.microsoft.com/office/drawing/2014/main" id="{BF21554B-DCC8-EFBD-B1F6-434392E3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847435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9A628A-0858-806F-64CF-14D610C1F1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564904"/>
            <a:ext cx="4105225" cy="252028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5229200"/>
            <a:ext cx="4105225" cy="6477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8C87-872E-4871-AF38-71C2361266BC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4561E-8C3A-EE7A-0325-DDB6CDF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2800" y="1268760"/>
            <a:ext cx="2448000" cy="777360"/>
            <a:chOff x="1249363" y="1887538"/>
            <a:chExt cx="9688513" cy="30765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1054F4-26B3-EF80-CB3E-99C865AC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C8BE9D-D152-136D-1030-1B73A686EC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7" name="Suojausluokka">
            <a:extLst>
              <a:ext uri="{FF2B5EF4-FFF2-40B4-BE49-F238E27FC236}">
                <a16:creationId xmlns:a16="http://schemas.microsoft.com/office/drawing/2014/main" id="{6E0E7309-8353-EEBC-7617-E112E803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418434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6D6508-BFD3-9ADB-0D98-5BC3D3D9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564904"/>
            <a:ext cx="4105225" cy="252028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5229200"/>
            <a:ext cx="4105225" cy="6477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8C87-872E-4871-AF38-71C2361266BC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4561E-8C3A-EE7A-0325-DDB6CDF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2800" y="1268760"/>
            <a:ext cx="2448000" cy="777360"/>
            <a:chOff x="1249363" y="1887538"/>
            <a:chExt cx="9688513" cy="30765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1054F4-26B3-EF80-CB3E-99C865AC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C8BE9D-D152-136D-1030-1B73A686EC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8" name="Suojausluokka">
            <a:extLst>
              <a:ext uri="{FF2B5EF4-FFF2-40B4-BE49-F238E27FC236}">
                <a16:creationId xmlns:a16="http://schemas.microsoft.com/office/drawing/2014/main" id="{C3E2A9E6-EF31-690E-BF42-C8EBB7B4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47833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6D6508-BFD3-9ADB-0D98-5BC3D3D9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98C87-872E-4871-AF38-71C2361266BC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4561E-8C3A-EE7A-0325-DDB6CDF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064" y="944776"/>
            <a:ext cx="1473788" cy="468000"/>
            <a:chOff x="1249363" y="1887538"/>
            <a:chExt cx="9688513" cy="30765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1054F4-26B3-EF80-CB3E-99C865AC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C8BE9D-D152-136D-1030-1B73A686EC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4E57583-9C5F-8955-6366-4DEF193D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064" y="1700808"/>
            <a:ext cx="4537274" cy="1152128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CD7735-2689-0869-87EB-95AF407D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064" y="2996951"/>
            <a:ext cx="4537274" cy="7200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56B5109A-1158-F5A5-439A-530B0EE7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780124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328096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98750-E97A-544E-39BA-63836B02C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00213"/>
            <a:ext cx="5328096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FFD8-4015-4C4B-91C1-F8ECFB2711AE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DCA4CF0F-E741-2D18-AE90-B69906A7A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137656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5844-5DFB-0209-5427-74360CE1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00213"/>
            <a:ext cx="5328096" cy="6486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1828-1DFF-F866-99C3-3E65CBAA5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348880"/>
            <a:ext cx="5328096" cy="352804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548AB-60CE-7F99-7F6D-55478F845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700213"/>
            <a:ext cx="5328097" cy="6486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18919-6B8C-3EF0-73A4-2A99644C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348880"/>
            <a:ext cx="5328097" cy="352804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117A2-E6AA-0BEE-C262-7597EBF2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FEA7-A811-4E8F-A808-6F922BC5272C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0B63A-4B3E-732F-39AB-43421AE7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33DB3-3425-C2BD-A872-A4846B84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C66326-D4EB-F86A-1B31-C53154C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53F9D5D8-0C79-F773-F174-8C824B8A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72991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5844-5DFB-0209-5427-74360CE1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31" y="692696"/>
            <a:ext cx="5184081" cy="72017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1828-1DFF-F866-99C3-3E65CBAA5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1700214"/>
            <a:ext cx="5184079" cy="381701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18919-6B8C-3EF0-73A4-2A99644C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4032" y="1700214"/>
            <a:ext cx="5184080" cy="381701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117A2-E6AA-0BEE-C262-7597EBF2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FEA7-A811-4E8F-A808-6F922BC5272C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0B63A-4B3E-732F-39AB-43421AE7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33DB3-3425-C2BD-A872-A4846B84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C66326-D4EB-F86A-1B31-C53154C9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696"/>
            <a:ext cx="5184081" cy="72007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fi-FI" sz="2400" noProof="0"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Muokkaa ots. perustyyl. napsautt.</a:t>
            </a:r>
            <a:endParaRPr lang="fi-FI" noProof="0" dirty="0"/>
          </a:p>
        </p:txBody>
      </p:sp>
      <p:cxnSp>
        <p:nvCxnSpPr>
          <p:cNvPr id="2" name="Suora yhdysviiva 9">
            <a:extLst>
              <a:ext uri="{FF2B5EF4-FFF2-40B4-BE49-F238E27FC236}">
                <a16:creationId xmlns:a16="http://schemas.microsoft.com/office/drawing/2014/main" id="{43D896E3-6F24-A46E-1DD6-4F43675D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692696"/>
            <a:ext cx="0" cy="482453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jausluokka">
            <a:extLst>
              <a:ext uri="{FF2B5EF4-FFF2-40B4-BE49-F238E27FC236}">
                <a16:creationId xmlns:a16="http://schemas.microsoft.com/office/drawing/2014/main" id="{06DF7B81-160A-9B25-B25D-F44791D22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494504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0EBA6F-CA41-B097-62FC-36EE74CD217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404664"/>
            <a:ext cx="4824041" cy="100811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CFFD8-4015-4C4B-91C1-F8ECFB2711AE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92B8BE18-2513-66F2-2515-9D33FF469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18050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5C3ABA8F-7D90-D798-42E6-662A0834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29185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93FF95-78B9-0AF2-66D3-B652418BB8E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404664"/>
            <a:ext cx="4824041" cy="100811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CFFD8-4015-4C4B-91C1-F8ECFB2711AE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B51D89A2-230E-9B1B-2528-1E31A34C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4003132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8C9E0-1D80-0EB1-7F0A-49428C2A066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404664"/>
            <a:ext cx="4824041" cy="100811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CFFD8-4015-4C4B-91C1-F8ECFB2711AE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BAB34110-4E00-F91D-2CE9-4635B369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507970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8C9E0-1D80-0EB1-7F0A-49428C2A066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404664"/>
            <a:ext cx="4824041" cy="100811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CFFD8-4015-4C4B-91C1-F8ECFB2711AE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9148A3AF-8019-B885-AED9-A40F68D8B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915459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FFD8-4015-4C4B-91C1-F8ECFB2711AE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10CB71E-0AFC-8F1A-DE73-F4FA127B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Suojausluokka">
            <a:extLst>
              <a:ext uri="{FF2B5EF4-FFF2-40B4-BE49-F238E27FC236}">
                <a16:creationId xmlns:a16="http://schemas.microsoft.com/office/drawing/2014/main" id="{64B1A814-E6BF-E112-F1B6-939E18A42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184611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10CB71E-0AFC-8F1A-DE73-F4FA127B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404664"/>
            <a:ext cx="4824041" cy="100811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0CFFD8-4015-4C4B-91C1-F8ECFB2711AE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Suojausluokka">
            <a:extLst>
              <a:ext uri="{FF2B5EF4-FFF2-40B4-BE49-F238E27FC236}">
                <a16:creationId xmlns:a16="http://schemas.microsoft.com/office/drawing/2014/main" id="{64078F64-1EAE-1559-0990-D41442943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188638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DE0D-926D-EA04-967A-3317A49B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0CE5-8819-1B39-F95E-F33773FA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B605-737B-4F47-EDC7-7C751206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23D74-AC81-4FCC-729B-C3418439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4EC4D-8F8B-1680-3EB0-C9C3EA13730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82662" y="1700213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9F9EBE-7B34-B8A5-CE9F-5DDF7BADA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7567" y="1700213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C10910-9B0F-32EA-1AA5-3BCB883C926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82662" y="2780928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F4AC1E6-64F6-DECF-CA9D-9BED36E6573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982663" y="3861048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F71CC8-3CE6-2FEB-F3DF-22854E25EDA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82663" y="4940925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2F2E799-4C16-3BCA-C050-7568D6CE6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7567" y="2780928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E93BABF-01A6-53C7-817B-61ACBC327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7567" y="3861048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41990A-1A27-0B20-17C3-1E1497196B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7567" y="4940226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uojausluokka">
            <a:extLst>
              <a:ext uri="{FF2B5EF4-FFF2-40B4-BE49-F238E27FC236}">
                <a16:creationId xmlns:a16="http://schemas.microsoft.com/office/drawing/2014/main" id="{1EEA368E-F7A9-AD7C-49A9-47112097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024494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DE0D-926D-EA04-967A-3317A49B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0CE5-8819-1B39-F95E-F33773FA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B605-737B-4F47-EDC7-7C751206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23D74-AC81-4FCC-729B-C3418439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4EC4D-8F8B-1680-3EB0-C9C3EA13730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82662" y="170021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9F9EBE-7B34-B8A5-CE9F-5DDF7BADA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1584" y="1700212"/>
            <a:ext cx="345638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C10910-9B0F-32EA-1AA5-3BCB883C926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384032" y="170021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F4AC1E6-64F6-DECF-CA9D-9BED36E6573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982663" y="386164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F71CC8-3CE6-2FEB-F3DF-22854E25EDA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384032" y="386164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2F2E799-4C16-3BCA-C050-7568D6CE6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52184" y="1718062"/>
            <a:ext cx="345715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E93BABF-01A6-53C7-817B-61ACBC327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51584" y="3861643"/>
            <a:ext cx="345638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41990A-1A27-0B20-17C3-1E1497196B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52184" y="3861048"/>
            <a:ext cx="345715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uora yhdysviiva 9">
            <a:extLst>
              <a:ext uri="{FF2B5EF4-FFF2-40B4-BE49-F238E27FC236}">
                <a16:creationId xmlns:a16="http://schemas.microsoft.com/office/drawing/2014/main" id="{2E347774-08C5-DACC-F0A1-C8477B919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00213"/>
            <a:ext cx="0" cy="3817019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9">
            <a:extLst>
              <a:ext uri="{FF2B5EF4-FFF2-40B4-BE49-F238E27FC236}">
                <a16:creationId xmlns:a16="http://schemas.microsoft.com/office/drawing/2014/main" id="{6DE84442-22B1-6495-D999-BCEA890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982663" y="3573016"/>
            <a:ext cx="10226675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jausluokka">
            <a:extLst>
              <a:ext uri="{FF2B5EF4-FFF2-40B4-BE49-F238E27FC236}">
                <a16:creationId xmlns:a16="http://schemas.microsoft.com/office/drawing/2014/main" id="{9ACF0179-0B4B-0781-B5B0-DB802B68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730095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51ADB1B9-A505-9DB5-D18D-D009AF14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573454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30AF7680-1ED9-8D0C-0B68-21B49D870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07102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FDD877C0-6876-DB4B-0CBD-CA4925399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40794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A5744BD3-42FA-3C64-ED8B-09BD947C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38299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74A8B690-A24F-0DB4-1073-433C4BA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4214579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5">
    <p:bg>
      <p:bgPr>
        <a:solidFill>
          <a:srgbClr val="C6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AD2DD453-ECC7-A369-90A0-3E7F09178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404210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78FF1D7C-2810-30CD-2BD9-C8F3D54B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125416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8">
    <p:bg>
      <p:bgPr>
        <a:solidFill>
          <a:srgbClr val="FED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74632597-E423-45A7-D164-75121273A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385724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D5AF5C8-A5C5-F105-F8C2-8664C41BC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2930453"/>
            <a:ext cx="8064501" cy="492443"/>
          </a:xfrm>
        </p:spPr>
        <p:txBody>
          <a:bodyPr anchor="ctr" anchorCtr="0">
            <a:spAutoFit/>
          </a:bodyPr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4A3D9A12-27B1-24B5-97C6-7CBCDED61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09973" y="6057336"/>
            <a:ext cx="1246667" cy="39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6BE9772D-DE6F-D546-8FBA-949C8F8E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015257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82891F80-BEC0-B0AF-87A7-DF2D629CC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81934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7D6124A2-AE2A-CD94-F62F-E8B58B833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487022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324B60E0-E274-1849-E6E8-EFB2FF591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523099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1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12DA18D9-695A-E88A-D707-ACD0EC03B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849153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13">
    <p:bg>
      <p:bgPr>
        <a:solidFill>
          <a:srgbClr val="C6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F35D0C96-8692-FC51-9596-084C544D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29459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Suojausluokka">
            <a:extLst>
              <a:ext uri="{FF2B5EF4-FFF2-40B4-BE49-F238E27FC236}">
                <a16:creationId xmlns:a16="http://schemas.microsoft.com/office/drawing/2014/main" id="{EC7D075B-35D4-3B1A-4353-F0113558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989452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1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44EDF9B6-5398-CDBE-F579-FA24DE7A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13360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15">
    <p:bg>
      <p:bgPr>
        <a:solidFill>
          <a:srgbClr val="FED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uojausluokka">
            <a:extLst>
              <a:ext uri="{FF2B5EF4-FFF2-40B4-BE49-F238E27FC236}">
                <a16:creationId xmlns:a16="http://schemas.microsoft.com/office/drawing/2014/main" id="{81B2BFCC-5646-32E9-0B78-28B2D5724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289289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7662947-E7DD-784B-67EE-07744932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8485A-15C2-4511-9EF2-4945533A2709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6713E9C-33F4-655F-360A-E56D32DDE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09973" y="6057336"/>
            <a:ext cx="1246667" cy="39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4996EDED-770F-43DA-70D1-A0A1A3A22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29630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ECD3-C824-13F3-5A67-DE57409F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D1165-8AAE-B610-BA75-15DC181B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B9C0-FD99-4D51-AA31-E997064FF786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B5069-C728-A14F-53C1-FE7E0E06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FE21E-FC7F-29B8-7E15-A117E99E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6" name="Suojausluokka">
            <a:extLst>
              <a:ext uri="{FF2B5EF4-FFF2-40B4-BE49-F238E27FC236}">
                <a16:creationId xmlns:a16="http://schemas.microsoft.com/office/drawing/2014/main" id="{DFB043A7-AA8A-E833-92E9-8B91470EC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058110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28219-0883-A2FB-2F77-62836103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3F1-93D1-4CD2-9594-FC389866DED2}" type="datetime1">
              <a:rPr lang="fi-FI" noProof="0" smtClean="0"/>
              <a:t>22.11.2023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E1127-19BF-984B-6979-DA4E30F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Yksikkö/Projekti/Esittäjä | Esityksen otsikko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176A9-BFBD-2543-9155-29B6F6B9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5" name="Suojausluokka">
            <a:extLst>
              <a:ext uri="{FF2B5EF4-FFF2-40B4-BE49-F238E27FC236}">
                <a16:creationId xmlns:a16="http://schemas.microsoft.com/office/drawing/2014/main" id="{7937CED3-4542-C17E-F80C-0E9F7A657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608387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1412776"/>
            <a:ext cx="4752612" cy="1152128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kiitosteksti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4" y="2708919"/>
            <a:ext cx="4752612" cy="72008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98C87-872E-4871-AF38-71C2361266BC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3573016"/>
            <a:ext cx="4753297" cy="86404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Yhteystiedot</a:t>
            </a:r>
            <a:endParaRPr lang="en-US" dirty="0"/>
          </a:p>
          <a:p>
            <a:pPr lvl="8"/>
            <a:endParaRPr lang="fi-FI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BBD4B11-9479-67D3-988E-A24CBCB9A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361367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0645E897-DFD0-65AD-794D-23B2EBDE0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0588" y="6237312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018875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726" y="1412776"/>
            <a:ext cx="4752612" cy="1152128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i-FI" dirty="0"/>
              <a:t>Lisää kiitosteksti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6726" y="2708919"/>
            <a:ext cx="4752612" cy="7200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98C87-872E-4871-AF38-71C2361266BC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725" y="3573016"/>
            <a:ext cx="4753297" cy="864047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 dirty="0" err="1"/>
              <a:t>Yhteystiedot</a:t>
            </a:r>
            <a:endParaRPr lang="en-US" dirty="0"/>
          </a:p>
          <a:p>
            <a:pPr lvl="8"/>
            <a:endParaRPr lang="fi-FI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FE747A8-416E-1619-DFB5-6E92AC80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09587" y="361367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Suojausluokka">
            <a:extLst>
              <a:ext uri="{FF2B5EF4-FFF2-40B4-BE49-F238E27FC236}">
                <a16:creationId xmlns:a16="http://schemas.microsoft.com/office/drawing/2014/main" id="{34FF4594-B5AE-C761-8892-71E94BC72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40588" y="6237312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24688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3">
    <p:bg>
      <p:bgPr>
        <a:solidFill>
          <a:srgbClr val="C6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337EFB6-B02F-C9EA-A631-900A1002D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5686" y="4581128"/>
            <a:ext cx="2040628" cy="648000"/>
            <a:chOff x="5075686" y="4581128"/>
            <a:chExt cx="2040628" cy="64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B8ABF5-1B46-1F59-4F06-937E17FC9DB8}"/>
                </a:ext>
              </a:extLst>
            </p:cNvPr>
            <p:cNvSpPr/>
            <p:nvPr userDrawn="1"/>
          </p:nvSpPr>
          <p:spPr>
            <a:xfrm>
              <a:off x="6879826" y="4586636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5A2BD7E-DFD9-1C61-5741-316791F85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075686" y="4581128"/>
              <a:ext cx="2040628" cy="648000"/>
              <a:chOff x="1249363" y="1887538"/>
              <a:chExt cx="9688513" cy="3076576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C3063AB-1E80-7C99-BCBA-C1A0BCF033F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83763" y="1887538"/>
                <a:ext cx="1154113" cy="1150938"/>
              </a:xfrm>
              <a:custGeom>
                <a:avLst/>
                <a:gdLst>
                  <a:gd name="T0" fmla="*/ 419 w 727"/>
                  <a:gd name="T1" fmla="*/ 10 h 1451"/>
                  <a:gd name="T2" fmla="*/ 471 w 727"/>
                  <a:gd name="T3" fmla="*/ 34 h 1451"/>
                  <a:gd name="T4" fmla="*/ 536 w 727"/>
                  <a:gd name="T5" fmla="*/ 88 h 1451"/>
                  <a:gd name="T6" fmla="*/ 595 w 727"/>
                  <a:gd name="T7" fmla="*/ 166 h 1451"/>
                  <a:gd name="T8" fmla="*/ 644 w 727"/>
                  <a:gd name="T9" fmla="*/ 264 h 1451"/>
                  <a:gd name="T10" fmla="*/ 684 w 727"/>
                  <a:gd name="T11" fmla="*/ 380 h 1451"/>
                  <a:gd name="T12" fmla="*/ 711 w 727"/>
                  <a:gd name="T13" fmla="*/ 509 h 1451"/>
                  <a:gd name="T14" fmla="*/ 724 w 727"/>
                  <a:gd name="T15" fmla="*/ 633 h 1451"/>
                  <a:gd name="T16" fmla="*/ 727 w 727"/>
                  <a:gd name="T17" fmla="*/ 763 h 1451"/>
                  <a:gd name="T18" fmla="*/ 716 w 727"/>
                  <a:gd name="T19" fmla="*/ 907 h 1451"/>
                  <a:gd name="T20" fmla="*/ 699 w 727"/>
                  <a:gd name="T21" fmla="*/ 1009 h 1451"/>
                  <a:gd name="T22" fmla="*/ 665 w 727"/>
                  <a:gd name="T23" fmla="*/ 1131 h 1451"/>
                  <a:gd name="T24" fmla="*/ 621 w 727"/>
                  <a:gd name="T25" fmla="*/ 1239 h 1451"/>
                  <a:gd name="T26" fmla="*/ 567 w 727"/>
                  <a:gd name="T27" fmla="*/ 1327 h 1451"/>
                  <a:gd name="T28" fmla="*/ 505 w 727"/>
                  <a:gd name="T29" fmla="*/ 1395 h 1451"/>
                  <a:gd name="T30" fmla="*/ 437 w 727"/>
                  <a:gd name="T31" fmla="*/ 1437 h 1451"/>
                  <a:gd name="T32" fmla="*/ 382 w 727"/>
                  <a:gd name="T33" fmla="*/ 1451 h 1451"/>
                  <a:gd name="T34" fmla="*/ 308 w 727"/>
                  <a:gd name="T35" fmla="*/ 1443 h 1451"/>
                  <a:gd name="T36" fmla="*/ 256 w 727"/>
                  <a:gd name="T37" fmla="*/ 1419 h 1451"/>
                  <a:gd name="T38" fmla="*/ 190 w 727"/>
                  <a:gd name="T39" fmla="*/ 1363 h 1451"/>
                  <a:gd name="T40" fmla="*/ 132 w 727"/>
                  <a:gd name="T41" fmla="*/ 1285 h 1451"/>
                  <a:gd name="T42" fmla="*/ 82 w 727"/>
                  <a:gd name="T43" fmla="*/ 1187 h 1451"/>
                  <a:gd name="T44" fmla="*/ 43 w 727"/>
                  <a:gd name="T45" fmla="*/ 1071 h 1451"/>
                  <a:gd name="T46" fmla="*/ 16 w 727"/>
                  <a:gd name="T47" fmla="*/ 941 h 1451"/>
                  <a:gd name="T48" fmla="*/ 3 w 727"/>
                  <a:gd name="T49" fmla="*/ 817 h 1451"/>
                  <a:gd name="T50" fmla="*/ 0 w 727"/>
                  <a:gd name="T51" fmla="*/ 689 h 1451"/>
                  <a:gd name="T52" fmla="*/ 11 w 727"/>
                  <a:gd name="T53" fmla="*/ 545 h 1451"/>
                  <a:gd name="T54" fmla="*/ 28 w 727"/>
                  <a:gd name="T55" fmla="*/ 444 h 1451"/>
                  <a:gd name="T56" fmla="*/ 62 w 727"/>
                  <a:gd name="T57" fmla="*/ 320 h 1451"/>
                  <a:gd name="T58" fmla="*/ 106 w 727"/>
                  <a:gd name="T59" fmla="*/ 214 h 1451"/>
                  <a:gd name="T60" fmla="*/ 160 w 727"/>
                  <a:gd name="T61" fmla="*/ 124 h 1451"/>
                  <a:gd name="T62" fmla="*/ 222 w 727"/>
                  <a:gd name="T63" fmla="*/ 58 h 1451"/>
                  <a:gd name="T64" fmla="*/ 290 w 727"/>
                  <a:gd name="T65" fmla="*/ 16 h 1451"/>
                  <a:gd name="T66" fmla="*/ 345 w 727"/>
                  <a:gd name="T67" fmla="*/ 2 h 1451"/>
                  <a:gd name="T68" fmla="*/ 567 w 727"/>
                  <a:gd name="T69" fmla="*/ 172 h 1451"/>
                  <a:gd name="T70" fmla="*/ 403 w 727"/>
                  <a:gd name="T71" fmla="*/ 172 h 1451"/>
                  <a:gd name="T72" fmla="*/ 237 w 727"/>
                  <a:gd name="T73" fmla="*/ 172 h 1451"/>
                  <a:gd name="T74" fmla="*/ 288 w 727"/>
                  <a:gd name="T75" fmla="*/ 969 h 1451"/>
                  <a:gd name="T76" fmla="*/ 296 w 727"/>
                  <a:gd name="T77" fmla="*/ 919 h 1451"/>
                  <a:gd name="T78" fmla="*/ 312 w 727"/>
                  <a:gd name="T79" fmla="*/ 879 h 1451"/>
                  <a:gd name="T80" fmla="*/ 339 w 727"/>
                  <a:gd name="T81" fmla="*/ 847 h 1451"/>
                  <a:gd name="T82" fmla="*/ 363 w 727"/>
                  <a:gd name="T83" fmla="*/ 839 h 1451"/>
                  <a:gd name="T84" fmla="*/ 388 w 727"/>
                  <a:gd name="T85" fmla="*/ 847 h 1451"/>
                  <a:gd name="T86" fmla="*/ 407 w 727"/>
                  <a:gd name="T87" fmla="*/ 867 h 1451"/>
                  <a:gd name="T88" fmla="*/ 425 w 727"/>
                  <a:gd name="T89" fmla="*/ 901 h 1451"/>
                  <a:gd name="T90" fmla="*/ 436 w 727"/>
                  <a:gd name="T91" fmla="*/ 947 h 1451"/>
                  <a:gd name="T92" fmla="*/ 440 w 727"/>
                  <a:gd name="T93" fmla="*/ 537 h 1451"/>
                  <a:gd name="T94" fmla="*/ 434 w 727"/>
                  <a:gd name="T95" fmla="*/ 597 h 1451"/>
                  <a:gd name="T96" fmla="*/ 418 w 727"/>
                  <a:gd name="T97" fmla="*/ 645 h 1451"/>
                  <a:gd name="T98" fmla="*/ 393 w 727"/>
                  <a:gd name="T99" fmla="*/ 677 h 1451"/>
                  <a:gd name="T100" fmla="*/ 363 w 727"/>
                  <a:gd name="T101" fmla="*/ 689 h 1451"/>
                  <a:gd name="T102" fmla="*/ 334 w 727"/>
                  <a:gd name="T103" fmla="*/ 677 h 1451"/>
                  <a:gd name="T104" fmla="*/ 309 w 727"/>
                  <a:gd name="T105" fmla="*/ 645 h 1451"/>
                  <a:gd name="T106" fmla="*/ 293 w 727"/>
                  <a:gd name="T107" fmla="*/ 597 h 1451"/>
                  <a:gd name="T108" fmla="*/ 287 w 727"/>
                  <a:gd name="T109" fmla="*/ 537 h 1451"/>
                  <a:gd name="T110" fmla="*/ 293 w 727"/>
                  <a:gd name="T111" fmla="*/ 478 h 1451"/>
                  <a:gd name="T112" fmla="*/ 309 w 727"/>
                  <a:gd name="T113" fmla="*/ 430 h 1451"/>
                  <a:gd name="T114" fmla="*/ 334 w 727"/>
                  <a:gd name="T115" fmla="*/ 396 h 1451"/>
                  <a:gd name="T116" fmla="*/ 363 w 727"/>
                  <a:gd name="T117" fmla="*/ 384 h 1451"/>
                  <a:gd name="T118" fmla="*/ 393 w 727"/>
                  <a:gd name="T119" fmla="*/ 396 h 1451"/>
                  <a:gd name="T120" fmla="*/ 418 w 727"/>
                  <a:gd name="T121" fmla="*/ 430 h 1451"/>
                  <a:gd name="T122" fmla="*/ 434 w 727"/>
                  <a:gd name="T123" fmla="*/ 478 h 1451"/>
                  <a:gd name="T124" fmla="*/ 440 w 727"/>
                  <a:gd name="T125" fmla="*/ 537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7" h="1451">
                    <a:moveTo>
                      <a:pt x="363" y="0"/>
                    </a:moveTo>
                    <a:lnTo>
                      <a:pt x="382" y="2"/>
                    </a:lnTo>
                    <a:lnTo>
                      <a:pt x="401" y="4"/>
                    </a:lnTo>
                    <a:lnTo>
                      <a:pt x="419" y="10"/>
                    </a:lnTo>
                    <a:lnTo>
                      <a:pt x="437" y="16"/>
                    </a:lnTo>
                    <a:lnTo>
                      <a:pt x="454" y="24"/>
                    </a:lnTo>
                    <a:lnTo>
                      <a:pt x="463" y="28"/>
                    </a:lnTo>
                    <a:lnTo>
                      <a:pt x="471" y="34"/>
                    </a:lnTo>
                    <a:lnTo>
                      <a:pt x="488" y="44"/>
                    </a:lnTo>
                    <a:lnTo>
                      <a:pt x="505" y="58"/>
                    </a:lnTo>
                    <a:lnTo>
                      <a:pt x="521" y="72"/>
                    </a:lnTo>
                    <a:lnTo>
                      <a:pt x="536" y="88"/>
                    </a:lnTo>
                    <a:lnTo>
                      <a:pt x="552" y="106"/>
                    </a:lnTo>
                    <a:lnTo>
                      <a:pt x="567" y="124"/>
                    </a:lnTo>
                    <a:lnTo>
                      <a:pt x="582" y="146"/>
                    </a:lnTo>
                    <a:lnTo>
                      <a:pt x="595" y="166"/>
                    </a:lnTo>
                    <a:lnTo>
                      <a:pt x="608" y="190"/>
                    </a:lnTo>
                    <a:lnTo>
                      <a:pt x="621" y="214"/>
                    </a:lnTo>
                    <a:lnTo>
                      <a:pt x="633" y="238"/>
                    </a:lnTo>
                    <a:lnTo>
                      <a:pt x="644" y="264"/>
                    </a:lnTo>
                    <a:lnTo>
                      <a:pt x="655" y="292"/>
                    </a:lnTo>
                    <a:lnTo>
                      <a:pt x="665" y="320"/>
                    </a:lnTo>
                    <a:lnTo>
                      <a:pt x="675" y="350"/>
                    </a:lnTo>
                    <a:lnTo>
                      <a:pt x="684" y="380"/>
                    </a:lnTo>
                    <a:lnTo>
                      <a:pt x="692" y="412"/>
                    </a:lnTo>
                    <a:lnTo>
                      <a:pt x="699" y="444"/>
                    </a:lnTo>
                    <a:lnTo>
                      <a:pt x="705" y="478"/>
                    </a:lnTo>
                    <a:lnTo>
                      <a:pt x="711" y="509"/>
                    </a:lnTo>
                    <a:lnTo>
                      <a:pt x="716" y="545"/>
                    </a:lnTo>
                    <a:lnTo>
                      <a:pt x="720" y="579"/>
                    </a:lnTo>
                    <a:lnTo>
                      <a:pt x="723" y="615"/>
                    </a:lnTo>
                    <a:lnTo>
                      <a:pt x="724" y="633"/>
                    </a:lnTo>
                    <a:lnTo>
                      <a:pt x="725" y="651"/>
                    </a:lnTo>
                    <a:lnTo>
                      <a:pt x="727" y="689"/>
                    </a:lnTo>
                    <a:lnTo>
                      <a:pt x="727" y="725"/>
                    </a:lnTo>
                    <a:lnTo>
                      <a:pt x="727" y="763"/>
                    </a:lnTo>
                    <a:lnTo>
                      <a:pt x="725" y="799"/>
                    </a:lnTo>
                    <a:lnTo>
                      <a:pt x="723" y="837"/>
                    </a:lnTo>
                    <a:lnTo>
                      <a:pt x="720" y="871"/>
                    </a:lnTo>
                    <a:lnTo>
                      <a:pt x="716" y="907"/>
                    </a:lnTo>
                    <a:lnTo>
                      <a:pt x="714" y="925"/>
                    </a:lnTo>
                    <a:lnTo>
                      <a:pt x="711" y="941"/>
                    </a:lnTo>
                    <a:lnTo>
                      <a:pt x="705" y="975"/>
                    </a:lnTo>
                    <a:lnTo>
                      <a:pt x="699" y="1009"/>
                    </a:lnTo>
                    <a:lnTo>
                      <a:pt x="692" y="1041"/>
                    </a:lnTo>
                    <a:lnTo>
                      <a:pt x="684" y="1071"/>
                    </a:lnTo>
                    <a:lnTo>
                      <a:pt x="675" y="1101"/>
                    </a:lnTo>
                    <a:lnTo>
                      <a:pt x="665" y="1131"/>
                    </a:lnTo>
                    <a:lnTo>
                      <a:pt x="655" y="1159"/>
                    </a:lnTo>
                    <a:lnTo>
                      <a:pt x="644" y="1187"/>
                    </a:lnTo>
                    <a:lnTo>
                      <a:pt x="633" y="1213"/>
                    </a:lnTo>
                    <a:lnTo>
                      <a:pt x="621" y="1239"/>
                    </a:lnTo>
                    <a:lnTo>
                      <a:pt x="608" y="1263"/>
                    </a:lnTo>
                    <a:lnTo>
                      <a:pt x="595" y="1285"/>
                    </a:lnTo>
                    <a:lnTo>
                      <a:pt x="582" y="1307"/>
                    </a:lnTo>
                    <a:lnTo>
                      <a:pt x="567" y="1327"/>
                    </a:lnTo>
                    <a:lnTo>
                      <a:pt x="552" y="1347"/>
                    </a:lnTo>
                    <a:lnTo>
                      <a:pt x="536" y="1363"/>
                    </a:lnTo>
                    <a:lnTo>
                      <a:pt x="521" y="1379"/>
                    </a:lnTo>
                    <a:lnTo>
                      <a:pt x="505" y="1395"/>
                    </a:lnTo>
                    <a:lnTo>
                      <a:pt x="488" y="1407"/>
                    </a:lnTo>
                    <a:lnTo>
                      <a:pt x="471" y="1419"/>
                    </a:lnTo>
                    <a:lnTo>
                      <a:pt x="454" y="1429"/>
                    </a:lnTo>
                    <a:lnTo>
                      <a:pt x="437" y="1437"/>
                    </a:lnTo>
                    <a:lnTo>
                      <a:pt x="419" y="1443"/>
                    </a:lnTo>
                    <a:lnTo>
                      <a:pt x="410" y="1445"/>
                    </a:lnTo>
                    <a:lnTo>
                      <a:pt x="401" y="1447"/>
                    </a:lnTo>
                    <a:lnTo>
                      <a:pt x="382" y="1451"/>
                    </a:lnTo>
                    <a:lnTo>
                      <a:pt x="363" y="1451"/>
                    </a:lnTo>
                    <a:lnTo>
                      <a:pt x="345" y="1451"/>
                    </a:lnTo>
                    <a:lnTo>
                      <a:pt x="326" y="1447"/>
                    </a:lnTo>
                    <a:lnTo>
                      <a:pt x="308" y="1443"/>
                    </a:lnTo>
                    <a:lnTo>
                      <a:pt x="290" y="1437"/>
                    </a:lnTo>
                    <a:lnTo>
                      <a:pt x="273" y="1429"/>
                    </a:lnTo>
                    <a:lnTo>
                      <a:pt x="264" y="1423"/>
                    </a:lnTo>
                    <a:lnTo>
                      <a:pt x="256" y="1419"/>
                    </a:lnTo>
                    <a:lnTo>
                      <a:pt x="239" y="1407"/>
                    </a:lnTo>
                    <a:lnTo>
                      <a:pt x="222" y="1395"/>
                    </a:lnTo>
                    <a:lnTo>
                      <a:pt x="205" y="1379"/>
                    </a:lnTo>
                    <a:lnTo>
                      <a:pt x="190" y="1363"/>
                    </a:lnTo>
                    <a:lnTo>
                      <a:pt x="174" y="1347"/>
                    </a:lnTo>
                    <a:lnTo>
                      <a:pt x="160" y="1327"/>
                    </a:lnTo>
                    <a:lnTo>
                      <a:pt x="145" y="1307"/>
                    </a:lnTo>
                    <a:lnTo>
                      <a:pt x="132" y="1285"/>
                    </a:lnTo>
                    <a:lnTo>
                      <a:pt x="118" y="1263"/>
                    </a:lnTo>
                    <a:lnTo>
                      <a:pt x="106" y="1239"/>
                    </a:lnTo>
                    <a:lnTo>
                      <a:pt x="94" y="1213"/>
                    </a:lnTo>
                    <a:lnTo>
                      <a:pt x="82" y="1187"/>
                    </a:lnTo>
                    <a:lnTo>
                      <a:pt x="72" y="1159"/>
                    </a:lnTo>
                    <a:lnTo>
                      <a:pt x="62" y="1131"/>
                    </a:lnTo>
                    <a:lnTo>
                      <a:pt x="52" y="1101"/>
                    </a:lnTo>
                    <a:lnTo>
                      <a:pt x="43" y="1071"/>
                    </a:lnTo>
                    <a:lnTo>
                      <a:pt x="35" y="1041"/>
                    </a:lnTo>
                    <a:lnTo>
                      <a:pt x="28" y="1009"/>
                    </a:lnTo>
                    <a:lnTo>
                      <a:pt x="22" y="975"/>
                    </a:lnTo>
                    <a:lnTo>
                      <a:pt x="16" y="941"/>
                    </a:lnTo>
                    <a:lnTo>
                      <a:pt x="11" y="907"/>
                    </a:lnTo>
                    <a:lnTo>
                      <a:pt x="7" y="871"/>
                    </a:lnTo>
                    <a:lnTo>
                      <a:pt x="4" y="837"/>
                    </a:lnTo>
                    <a:lnTo>
                      <a:pt x="3" y="817"/>
                    </a:lnTo>
                    <a:lnTo>
                      <a:pt x="2" y="799"/>
                    </a:lnTo>
                    <a:lnTo>
                      <a:pt x="0" y="763"/>
                    </a:lnTo>
                    <a:lnTo>
                      <a:pt x="0" y="725"/>
                    </a:lnTo>
                    <a:lnTo>
                      <a:pt x="0" y="689"/>
                    </a:lnTo>
                    <a:lnTo>
                      <a:pt x="2" y="651"/>
                    </a:lnTo>
                    <a:lnTo>
                      <a:pt x="4" y="615"/>
                    </a:lnTo>
                    <a:lnTo>
                      <a:pt x="7" y="579"/>
                    </a:lnTo>
                    <a:lnTo>
                      <a:pt x="11" y="545"/>
                    </a:lnTo>
                    <a:lnTo>
                      <a:pt x="13" y="527"/>
                    </a:lnTo>
                    <a:lnTo>
                      <a:pt x="16" y="509"/>
                    </a:lnTo>
                    <a:lnTo>
                      <a:pt x="22" y="478"/>
                    </a:lnTo>
                    <a:lnTo>
                      <a:pt x="28" y="444"/>
                    </a:lnTo>
                    <a:lnTo>
                      <a:pt x="35" y="412"/>
                    </a:lnTo>
                    <a:lnTo>
                      <a:pt x="43" y="380"/>
                    </a:lnTo>
                    <a:lnTo>
                      <a:pt x="52" y="350"/>
                    </a:lnTo>
                    <a:lnTo>
                      <a:pt x="62" y="320"/>
                    </a:lnTo>
                    <a:lnTo>
                      <a:pt x="72" y="292"/>
                    </a:lnTo>
                    <a:lnTo>
                      <a:pt x="82" y="264"/>
                    </a:lnTo>
                    <a:lnTo>
                      <a:pt x="94" y="238"/>
                    </a:lnTo>
                    <a:lnTo>
                      <a:pt x="106" y="214"/>
                    </a:lnTo>
                    <a:lnTo>
                      <a:pt x="118" y="190"/>
                    </a:lnTo>
                    <a:lnTo>
                      <a:pt x="132" y="166"/>
                    </a:lnTo>
                    <a:lnTo>
                      <a:pt x="145" y="146"/>
                    </a:lnTo>
                    <a:lnTo>
                      <a:pt x="160" y="124"/>
                    </a:lnTo>
                    <a:lnTo>
                      <a:pt x="174" y="106"/>
                    </a:lnTo>
                    <a:lnTo>
                      <a:pt x="190" y="88"/>
                    </a:lnTo>
                    <a:lnTo>
                      <a:pt x="205" y="72"/>
                    </a:lnTo>
                    <a:lnTo>
                      <a:pt x="222" y="58"/>
                    </a:lnTo>
                    <a:lnTo>
                      <a:pt x="239" y="44"/>
                    </a:lnTo>
                    <a:lnTo>
                      <a:pt x="256" y="34"/>
                    </a:lnTo>
                    <a:lnTo>
                      <a:pt x="273" y="24"/>
                    </a:lnTo>
                    <a:lnTo>
                      <a:pt x="290" y="16"/>
                    </a:lnTo>
                    <a:lnTo>
                      <a:pt x="308" y="10"/>
                    </a:lnTo>
                    <a:lnTo>
                      <a:pt x="317" y="6"/>
                    </a:lnTo>
                    <a:lnTo>
                      <a:pt x="326" y="4"/>
                    </a:lnTo>
                    <a:lnTo>
                      <a:pt x="345" y="2"/>
                    </a:lnTo>
                    <a:lnTo>
                      <a:pt x="363" y="0"/>
                    </a:lnTo>
                    <a:close/>
                    <a:moveTo>
                      <a:pt x="450" y="1209"/>
                    </a:moveTo>
                    <a:lnTo>
                      <a:pt x="615" y="1209"/>
                    </a:lnTo>
                    <a:lnTo>
                      <a:pt x="567" y="172"/>
                    </a:lnTo>
                    <a:lnTo>
                      <a:pt x="490" y="172"/>
                    </a:lnTo>
                    <a:lnTo>
                      <a:pt x="490" y="236"/>
                    </a:lnTo>
                    <a:lnTo>
                      <a:pt x="403" y="236"/>
                    </a:lnTo>
                    <a:lnTo>
                      <a:pt x="403" y="172"/>
                    </a:lnTo>
                    <a:lnTo>
                      <a:pt x="324" y="172"/>
                    </a:lnTo>
                    <a:lnTo>
                      <a:pt x="324" y="236"/>
                    </a:lnTo>
                    <a:lnTo>
                      <a:pt x="237" y="236"/>
                    </a:lnTo>
                    <a:lnTo>
                      <a:pt x="237" y="172"/>
                    </a:lnTo>
                    <a:lnTo>
                      <a:pt x="160" y="172"/>
                    </a:lnTo>
                    <a:lnTo>
                      <a:pt x="111" y="1207"/>
                    </a:lnTo>
                    <a:lnTo>
                      <a:pt x="277" y="1207"/>
                    </a:lnTo>
                    <a:lnTo>
                      <a:pt x="288" y="969"/>
                    </a:lnTo>
                    <a:lnTo>
                      <a:pt x="289" y="957"/>
                    </a:lnTo>
                    <a:lnTo>
                      <a:pt x="291" y="947"/>
                    </a:lnTo>
                    <a:lnTo>
                      <a:pt x="294" y="929"/>
                    </a:lnTo>
                    <a:lnTo>
                      <a:pt x="296" y="919"/>
                    </a:lnTo>
                    <a:lnTo>
                      <a:pt x="299" y="911"/>
                    </a:lnTo>
                    <a:lnTo>
                      <a:pt x="302" y="901"/>
                    </a:lnTo>
                    <a:lnTo>
                      <a:pt x="305" y="893"/>
                    </a:lnTo>
                    <a:lnTo>
                      <a:pt x="312" y="879"/>
                    </a:lnTo>
                    <a:lnTo>
                      <a:pt x="320" y="867"/>
                    </a:lnTo>
                    <a:lnTo>
                      <a:pt x="324" y="861"/>
                    </a:lnTo>
                    <a:lnTo>
                      <a:pt x="329" y="855"/>
                    </a:lnTo>
                    <a:lnTo>
                      <a:pt x="339" y="847"/>
                    </a:lnTo>
                    <a:lnTo>
                      <a:pt x="342" y="845"/>
                    </a:lnTo>
                    <a:lnTo>
                      <a:pt x="348" y="843"/>
                    </a:lnTo>
                    <a:lnTo>
                      <a:pt x="355" y="841"/>
                    </a:lnTo>
                    <a:lnTo>
                      <a:pt x="363" y="839"/>
                    </a:lnTo>
                    <a:lnTo>
                      <a:pt x="372" y="841"/>
                    </a:lnTo>
                    <a:lnTo>
                      <a:pt x="379" y="843"/>
                    </a:lnTo>
                    <a:lnTo>
                      <a:pt x="385" y="845"/>
                    </a:lnTo>
                    <a:lnTo>
                      <a:pt x="388" y="847"/>
                    </a:lnTo>
                    <a:lnTo>
                      <a:pt x="393" y="851"/>
                    </a:lnTo>
                    <a:lnTo>
                      <a:pt x="398" y="855"/>
                    </a:lnTo>
                    <a:lnTo>
                      <a:pt x="402" y="861"/>
                    </a:lnTo>
                    <a:lnTo>
                      <a:pt x="407" y="867"/>
                    </a:lnTo>
                    <a:lnTo>
                      <a:pt x="411" y="873"/>
                    </a:lnTo>
                    <a:lnTo>
                      <a:pt x="415" y="879"/>
                    </a:lnTo>
                    <a:lnTo>
                      <a:pt x="422" y="893"/>
                    </a:lnTo>
                    <a:lnTo>
                      <a:pt x="425" y="901"/>
                    </a:lnTo>
                    <a:lnTo>
                      <a:pt x="428" y="911"/>
                    </a:lnTo>
                    <a:lnTo>
                      <a:pt x="433" y="929"/>
                    </a:lnTo>
                    <a:lnTo>
                      <a:pt x="435" y="937"/>
                    </a:lnTo>
                    <a:lnTo>
                      <a:pt x="436" y="947"/>
                    </a:lnTo>
                    <a:lnTo>
                      <a:pt x="438" y="957"/>
                    </a:lnTo>
                    <a:lnTo>
                      <a:pt x="439" y="969"/>
                    </a:lnTo>
                    <a:lnTo>
                      <a:pt x="450" y="1209"/>
                    </a:lnTo>
                    <a:close/>
                    <a:moveTo>
                      <a:pt x="440" y="537"/>
                    </a:moveTo>
                    <a:lnTo>
                      <a:pt x="440" y="553"/>
                    </a:lnTo>
                    <a:lnTo>
                      <a:pt x="438" y="567"/>
                    </a:lnTo>
                    <a:lnTo>
                      <a:pt x="437" y="581"/>
                    </a:lnTo>
                    <a:lnTo>
                      <a:pt x="434" y="597"/>
                    </a:lnTo>
                    <a:lnTo>
                      <a:pt x="431" y="609"/>
                    </a:lnTo>
                    <a:lnTo>
                      <a:pt x="427" y="623"/>
                    </a:lnTo>
                    <a:lnTo>
                      <a:pt x="423" y="633"/>
                    </a:lnTo>
                    <a:lnTo>
                      <a:pt x="418" y="645"/>
                    </a:lnTo>
                    <a:lnTo>
                      <a:pt x="412" y="655"/>
                    </a:lnTo>
                    <a:lnTo>
                      <a:pt x="406" y="663"/>
                    </a:lnTo>
                    <a:lnTo>
                      <a:pt x="400" y="671"/>
                    </a:lnTo>
                    <a:lnTo>
                      <a:pt x="393" y="677"/>
                    </a:lnTo>
                    <a:lnTo>
                      <a:pt x="386" y="683"/>
                    </a:lnTo>
                    <a:lnTo>
                      <a:pt x="379" y="687"/>
                    </a:lnTo>
                    <a:lnTo>
                      <a:pt x="371" y="689"/>
                    </a:lnTo>
                    <a:lnTo>
                      <a:pt x="363" y="689"/>
                    </a:lnTo>
                    <a:lnTo>
                      <a:pt x="356" y="689"/>
                    </a:lnTo>
                    <a:lnTo>
                      <a:pt x="348" y="687"/>
                    </a:lnTo>
                    <a:lnTo>
                      <a:pt x="341" y="683"/>
                    </a:lnTo>
                    <a:lnTo>
                      <a:pt x="334" y="677"/>
                    </a:lnTo>
                    <a:lnTo>
                      <a:pt x="327" y="671"/>
                    </a:lnTo>
                    <a:lnTo>
                      <a:pt x="321" y="663"/>
                    </a:lnTo>
                    <a:lnTo>
                      <a:pt x="315" y="655"/>
                    </a:lnTo>
                    <a:lnTo>
                      <a:pt x="309" y="645"/>
                    </a:lnTo>
                    <a:lnTo>
                      <a:pt x="304" y="633"/>
                    </a:lnTo>
                    <a:lnTo>
                      <a:pt x="300" y="623"/>
                    </a:lnTo>
                    <a:lnTo>
                      <a:pt x="296" y="609"/>
                    </a:lnTo>
                    <a:lnTo>
                      <a:pt x="293" y="597"/>
                    </a:lnTo>
                    <a:lnTo>
                      <a:pt x="290" y="581"/>
                    </a:lnTo>
                    <a:lnTo>
                      <a:pt x="288" y="567"/>
                    </a:lnTo>
                    <a:lnTo>
                      <a:pt x="287" y="553"/>
                    </a:lnTo>
                    <a:lnTo>
                      <a:pt x="287" y="537"/>
                    </a:lnTo>
                    <a:lnTo>
                      <a:pt x="287" y="521"/>
                    </a:lnTo>
                    <a:lnTo>
                      <a:pt x="288" y="505"/>
                    </a:lnTo>
                    <a:lnTo>
                      <a:pt x="290" y="492"/>
                    </a:lnTo>
                    <a:lnTo>
                      <a:pt x="293" y="478"/>
                    </a:lnTo>
                    <a:lnTo>
                      <a:pt x="296" y="464"/>
                    </a:lnTo>
                    <a:lnTo>
                      <a:pt x="300" y="452"/>
                    </a:lnTo>
                    <a:lnTo>
                      <a:pt x="304" y="440"/>
                    </a:lnTo>
                    <a:lnTo>
                      <a:pt x="309" y="430"/>
                    </a:lnTo>
                    <a:lnTo>
                      <a:pt x="315" y="420"/>
                    </a:lnTo>
                    <a:lnTo>
                      <a:pt x="321" y="410"/>
                    </a:lnTo>
                    <a:lnTo>
                      <a:pt x="327" y="402"/>
                    </a:lnTo>
                    <a:lnTo>
                      <a:pt x="334" y="396"/>
                    </a:lnTo>
                    <a:lnTo>
                      <a:pt x="341" y="392"/>
                    </a:lnTo>
                    <a:lnTo>
                      <a:pt x="348" y="388"/>
                    </a:lnTo>
                    <a:lnTo>
                      <a:pt x="356" y="386"/>
                    </a:lnTo>
                    <a:lnTo>
                      <a:pt x="363" y="384"/>
                    </a:lnTo>
                    <a:lnTo>
                      <a:pt x="371" y="386"/>
                    </a:lnTo>
                    <a:lnTo>
                      <a:pt x="379" y="388"/>
                    </a:lnTo>
                    <a:lnTo>
                      <a:pt x="386" y="392"/>
                    </a:lnTo>
                    <a:lnTo>
                      <a:pt x="393" y="396"/>
                    </a:lnTo>
                    <a:lnTo>
                      <a:pt x="400" y="402"/>
                    </a:lnTo>
                    <a:lnTo>
                      <a:pt x="406" y="410"/>
                    </a:lnTo>
                    <a:lnTo>
                      <a:pt x="412" y="420"/>
                    </a:lnTo>
                    <a:lnTo>
                      <a:pt x="418" y="430"/>
                    </a:lnTo>
                    <a:lnTo>
                      <a:pt x="423" y="440"/>
                    </a:lnTo>
                    <a:lnTo>
                      <a:pt x="427" y="452"/>
                    </a:lnTo>
                    <a:lnTo>
                      <a:pt x="431" y="464"/>
                    </a:lnTo>
                    <a:lnTo>
                      <a:pt x="434" y="478"/>
                    </a:lnTo>
                    <a:lnTo>
                      <a:pt x="437" y="492"/>
                    </a:lnTo>
                    <a:lnTo>
                      <a:pt x="438" y="505"/>
                    </a:lnTo>
                    <a:lnTo>
                      <a:pt x="440" y="521"/>
                    </a:lnTo>
                    <a:lnTo>
                      <a:pt x="440" y="537"/>
                    </a:lnTo>
                    <a:close/>
                  </a:path>
                </a:pathLst>
              </a:custGeom>
              <a:solidFill>
                <a:srgbClr val="FDB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B8CE3325-77EF-9373-2C90-1328800462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249363" y="2581276"/>
                <a:ext cx="8605838" cy="2382838"/>
              </a:xfrm>
              <a:custGeom>
                <a:avLst/>
                <a:gdLst>
                  <a:gd name="T0" fmla="*/ 4959 w 5421"/>
                  <a:gd name="T1" fmla="*/ 1720 h 3003"/>
                  <a:gd name="T2" fmla="*/ 4948 w 5421"/>
                  <a:gd name="T3" fmla="*/ 1964 h 3003"/>
                  <a:gd name="T4" fmla="*/ 5060 w 5421"/>
                  <a:gd name="T5" fmla="*/ 2070 h 3003"/>
                  <a:gd name="T6" fmla="*/ 5260 w 5421"/>
                  <a:gd name="T7" fmla="*/ 2346 h 3003"/>
                  <a:gd name="T8" fmla="*/ 5081 w 5421"/>
                  <a:gd name="T9" fmla="*/ 2358 h 3003"/>
                  <a:gd name="T10" fmla="*/ 4860 w 5421"/>
                  <a:gd name="T11" fmla="*/ 2340 h 3003"/>
                  <a:gd name="T12" fmla="*/ 4727 w 5421"/>
                  <a:gd name="T13" fmla="*/ 2048 h 3003"/>
                  <a:gd name="T14" fmla="*/ 4763 w 5421"/>
                  <a:gd name="T15" fmla="*/ 1572 h 3003"/>
                  <a:gd name="T16" fmla="*/ 4990 w 5421"/>
                  <a:gd name="T17" fmla="*/ 1353 h 3003"/>
                  <a:gd name="T18" fmla="*/ 5136 w 5421"/>
                  <a:gd name="T19" fmla="*/ 1127 h 3003"/>
                  <a:gd name="T20" fmla="*/ 4974 w 5421"/>
                  <a:gd name="T21" fmla="*/ 1071 h 3003"/>
                  <a:gd name="T22" fmla="*/ 4863 w 5421"/>
                  <a:gd name="T23" fmla="*/ 795 h 3003"/>
                  <a:gd name="T24" fmla="*/ 5193 w 5421"/>
                  <a:gd name="T25" fmla="*/ 731 h 3003"/>
                  <a:gd name="T26" fmla="*/ 5337 w 5421"/>
                  <a:gd name="T27" fmla="*/ 979 h 3003"/>
                  <a:gd name="T28" fmla="*/ 5357 w 5421"/>
                  <a:gd name="T29" fmla="*/ 1998 h 3003"/>
                  <a:gd name="T30" fmla="*/ 2908 w 5421"/>
                  <a:gd name="T31" fmla="*/ 2981 h 3003"/>
                  <a:gd name="T32" fmla="*/ 1062 w 5421"/>
                  <a:gd name="T33" fmla="*/ 1690 h 3003"/>
                  <a:gd name="T34" fmla="*/ 1129 w 5421"/>
                  <a:gd name="T35" fmla="*/ 2016 h 3003"/>
                  <a:gd name="T36" fmla="*/ 1296 w 5421"/>
                  <a:gd name="T37" fmla="*/ 2058 h 3003"/>
                  <a:gd name="T38" fmla="*/ 1425 w 5421"/>
                  <a:gd name="T39" fmla="*/ 2280 h 3003"/>
                  <a:gd name="T40" fmla="*/ 1093 w 5421"/>
                  <a:gd name="T41" fmla="*/ 2350 h 3003"/>
                  <a:gd name="T42" fmla="*/ 896 w 5421"/>
                  <a:gd name="T43" fmla="*/ 2042 h 3003"/>
                  <a:gd name="T44" fmla="*/ 839 w 5421"/>
                  <a:gd name="T45" fmla="*/ 1413 h 3003"/>
                  <a:gd name="T46" fmla="*/ 974 w 5421"/>
                  <a:gd name="T47" fmla="*/ 859 h 3003"/>
                  <a:gd name="T48" fmla="*/ 1221 w 5421"/>
                  <a:gd name="T49" fmla="*/ 723 h 3003"/>
                  <a:gd name="T50" fmla="*/ 1441 w 5421"/>
                  <a:gd name="T51" fmla="*/ 947 h 3003"/>
                  <a:gd name="T52" fmla="*/ 1521 w 5421"/>
                  <a:gd name="T53" fmla="*/ 1676 h 3003"/>
                  <a:gd name="T54" fmla="*/ 1254 w 5421"/>
                  <a:gd name="T55" fmla="*/ 1061 h 3003"/>
                  <a:gd name="T56" fmla="*/ 1125 w 5421"/>
                  <a:gd name="T57" fmla="*/ 1059 h 3003"/>
                  <a:gd name="T58" fmla="*/ 1065 w 5421"/>
                  <a:gd name="T59" fmla="*/ 1373 h 3003"/>
                  <a:gd name="T60" fmla="*/ 1734 w 5421"/>
                  <a:gd name="T61" fmla="*/ 2288 h 3003"/>
                  <a:gd name="T62" fmla="*/ 1670 w 5421"/>
                  <a:gd name="T63" fmla="*/ 1880 h 3003"/>
                  <a:gd name="T64" fmla="*/ 1883 w 5421"/>
                  <a:gd name="T65" fmla="*/ 382 h 3003"/>
                  <a:gd name="T66" fmla="*/ 1926 w 5421"/>
                  <a:gd name="T67" fmla="*/ 2090 h 3003"/>
                  <a:gd name="T68" fmla="*/ 2638 w 5421"/>
                  <a:gd name="T69" fmla="*/ 2420 h 3003"/>
                  <a:gd name="T70" fmla="*/ 2462 w 5421"/>
                  <a:gd name="T71" fmla="*/ 2332 h 3003"/>
                  <a:gd name="T72" fmla="*/ 2241 w 5421"/>
                  <a:gd name="T73" fmla="*/ 2386 h 3003"/>
                  <a:gd name="T74" fmla="*/ 2072 w 5421"/>
                  <a:gd name="T75" fmla="*/ 2158 h 3003"/>
                  <a:gd name="T76" fmla="*/ 2063 w 5421"/>
                  <a:gd name="T77" fmla="*/ 1688 h 3003"/>
                  <a:gd name="T78" fmla="*/ 2243 w 5421"/>
                  <a:gd name="T79" fmla="*/ 1401 h 3003"/>
                  <a:gd name="T80" fmla="*/ 2472 w 5421"/>
                  <a:gd name="T81" fmla="*/ 1235 h 3003"/>
                  <a:gd name="T82" fmla="*/ 2354 w 5421"/>
                  <a:gd name="T83" fmla="*/ 1063 h 3003"/>
                  <a:gd name="T84" fmla="*/ 2106 w 5421"/>
                  <a:gd name="T85" fmla="*/ 891 h 3003"/>
                  <a:gd name="T86" fmla="*/ 2432 w 5421"/>
                  <a:gd name="T87" fmla="*/ 721 h 3003"/>
                  <a:gd name="T88" fmla="*/ 2646 w 5421"/>
                  <a:gd name="T89" fmla="*/ 919 h 3003"/>
                  <a:gd name="T90" fmla="*/ 2675 w 5421"/>
                  <a:gd name="T91" fmla="*/ 1926 h 3003"/>
                  <a:gd name="T92" fmla="*/ 2460 w 5421"/>
                  <a:gd name="T93" fmla="*/ 1646 h 3003"/>
                  <a:gd name="T94" fmla="*/ 2283 w 5421"/>
                  <a:gd name="T95" fmla="*/ 1748 h 3003"/>
                  <a:gd name="T96" fmla="*/ 2277 w 5421"/>
                  <a:gd name="T97" fmla="*/ 1990 h 3003"/>
                  <a:gd name="T98" fmla="*/ 2401 w 5421"/>
                  <a:gd name="T99" fmla="*/ 2078 h 3003"/>
                  <a:gd name="T100" fmla="*/ 3475 w 5421"/>
                  <a:gd name="T101" fmla="*/ 1365 h 3003"/>
                  <a:gd name="T102" fmla="*/ 4390 w 5421"/>
                  <a:gd name="T103" fmla="*/ 2320 h 3003"/>
                  <a:gd name="T104" fmla="*/ 4155 w 5421"/>
                  <a:gd name="T105" fmla="*/ 2308 h 3003"/>
                  <a:gd name="T106" fmla="*/ 3918 w 5421"/>
                  <a:gd name="T107" fmla="*/ 901 h 3003"/>
                  <a:gd name="T108" fmla="*/ 4188 w 5421"/>
                  <a:gd name="T109" fmla="*/ 747 h 3003"/>
                  <a:gd name="T110" fmla="*/ 4407 w 5421"/>
                  <a:gd name="T111" fmla="*/ 745 h 3003"/>
                  <a:gd name="T112" fmla="*/ 4550 w 5421"/>
                  <a:gd name="T113" fmla="*/ 991 h 3003"/>
                  <a:gd name="T114" fmla="*/ 4606 w 5421"/>
                  <a:gd name="T115" fmla="*/ 1660 h 3003"/>
                  <a:gd name="T116" fmla="*/ 4358 w 5421"/>
                  <a:gd name="T117" fmla="*/ 1161 h 3003"/>
                  <a:gd name="T118" fmla="*/ 4243 w 5421"/>
                  <a:gd name="T119" fmla="*/ 1045 h 3003"/>
                  <a:gd name="T120" fmla="*/ 4175 w 5421"/>
                  <a:gd name="T121" fmla="*/ 1998 h 3003"/>
                  <a:gd name="T122" fmla="*/ 4323 w 5421"/>
                  <a:gd name="T123" fmla="*/ 1976 h 3003"/>
                  <a:gd name="T124" fmla="*/ 4381 w 5421"/>
                  <a:gd name="T125" fmla="*/ 1471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21" h="3003">
                    <a:moveTo>
                      <a:pt x="5133" y="1628"/>
                    </a:moveTo>
                    <a:lnTo>
                      <a:pt x="5108" y="1628"/>
                    </a:lnTo>
                    <a:lnTo>
                      <a:pt x="5084" y="1630"/>
                    </a:lnTo>
                    <a:lnTo>
                      <a:pt x="5062" y="1634"/>
                    </a:lnTo>
                    <a:lnTo>
                      <a:pt x="5042" y="1640"/>
                    </a:lnTo>
                    <a:lnTo>
                      <a:pt x="5033" y="1642"/>
                    </a:lnTo>
                    <a:lnTo>
                      <a:pt x="5025" y="1646"/>
                    </a:lnTo>
                    <a:lnTo>
                      <a:pt x="5009" y="1654"/>
                    </a:lnTo>
                    <a:lnTo>
                      <a:pt x="5002" y="1660"/>
                    </a:lnTo>
                    <a:lnTo>
                      <a:pt x="4995" y="1666"/>
                    </a:lnTo>
                    <a:lnTo>
                      <a:pt x="4989" y="1672"/>
                    </a:lnTo>
                    <a:lnTo>
                      <a:pt x="4983" y="1678"/>
                    </a:lnTo>
                    <a:lnTo>
                      <a:pt x="4977" y="1686"/>
                    </a:lnTo>
                    <a:lnTo>
                      <a:pt x="4972" y="1694"/>
                    </a:lnTo>
                    <a:lnTo>
                      <a:pt x="4967" y="1702"/>
                    </a:lnTo>
                    <a:lnTo>
                      <a:pt x="4963" y="1710"/>
                    </a:lnTo>
                    <a:lnTo>
                      <a:pt x="4959" y="1720"/>
                    </a:lnTo>
                    <a:lnTo>
                      <a:pt x="4956" y="1730"/>
                    </a:lnTo>
                    <a:lnTo>
                      <a:pt x="4953" y="1740"/>
                    </a:lnTo>
                    <a:lnTo>
                      <a:pt x="4950" y="1752"/>
                    </a:lnTo>
                    <a:lnTo>
                      <a:pt x="4947" y="1764"/>
                    </a:lnTo>
                    <a:lnTo>
                      <a:pt x="4945" y="1778"/>
                    </a:lnTo>
                    <a:lnTo>
                      <a:pt x="4944" y="1790"/>
                    </a:lnTo>
                    <a:lnTo>
                      <a:pt x="4942" y="1806"/>
                    </a:lnTo>
                    <a:lnTo>
                      <a:pt x="4941" y="1820"/>
                    </a:lnTo>
                    <a:lnTo>
                      <a:pt x="4940" y="1836"/>
                    </a:lnTo>
                    <a:lnTo>
                      <a:pt x="4940" y="1852"/>
                    </a:lnTo>
                    <a:lnTo>
                      <a:pt x="4940" y="1870"/>
                    </a:lnTo>
                    <a:lnTo>
                      <a:pt x="4940" y="1892"/>
                    </a:lnTo>
                    <a:lnTo>
                      <a:pt x="4942" y="1914"/>
                    </a:lnTo>
                    <a:lnTo>
                      <a:pt x="4943" y="1924"/>
                    </a:lnTo>
                    <a:lnTo>
                      <a:pt x="4944" y="1936"/>
                    </a:lnTo>
                    <a:lnTo>
                      <a:pt x="4947" y="1954"/>
                    </a:lnTo>
                    <a:lnTo>
                      <a:pt x="4948" y="1964"/>
                    </a:lnTo>
                    <a:lnTo>
                      <a:pt x="4950" y="1972"/>
                    </a:lnTo>
                    <a:lnTo>
                      <a:pt x="4953" y="1982"/>
                    </a:lnTo>
                    <a:lnTo>
                      <a:pt x="4955" y="1990"/>
                    </a:lnTo>
                    <a:lnTo>
                      <a:pt x="4960" y="2006"/>
                    </a:lnTo>
                    <a:lnTo>
                      <a:pt x="4966" y="2020"/>
                    </a:lnTo>
                    <a:lnTo>
                      <a:pt x="4972" y="2034"/>
                    </a:lnTo>
                    <a:lnTo>
                      <a:pt x="4979" y="2044"/>
                    </a:lnTo>
                    <a:lnTo>
                      <a:pt x="4987" y="2054"/>
                    </a:lnTo>
                    <a:lnTo>
                      <a:pt x="4995" y="2062"/>
                    </a:lnTo>
                    <a:lnTo>
                      <a:pt x="5003" y="2070"/>
                    </a:lnTo>
                    <a:lnTo>
                      <a:pt x="5012" y="2074"/>
                    </a:lnTo>
                    <a:lnTo>
                      <a:pt x="5022" y="2076"/>
                    </a:lnTo>
                    <a:lnTo>
                      <a:pt x="5031" y="2078"/>
                    </a:lnTo>
                    <a:lnTo>
                      <a:pt x="5038" y="2078"/>
                    </a:lnTo>
                    <a:lnTo>
                      <a:pt x="5046" y="2076"/>
                    </a:lnTo>
                    <a:lnTo>
                      <a:pt x="5053" y="2074"/>
                    </a:lnTo>
                    <a:lnTo>
                      <a:pt x="5060" y="2070"/>
                    </a:lnTo>
                    <a:lnTo>
                      <a:pt x="5074" y="2062"/>
                    </a:lnTo>
                    <a:lnTo>
                      <a:pt x="5081" y="2056"/>
                    </a:lnTo>
                    <a:lnTo>
                      <a:pt x="5088" y="2048"/>
                    </a:lnTo>
                    <a:lnTo>
                      <a:pt x="5095" y="2042"/>
                    </a:lnTo>
                    <a:lnTo>
                      <a:pt x="5102" y="2034"/>
                    </a:lnTo>
                    <a:lnTo>
                      <a:pt x="5109" y="2024"/>
                    </a:lnTo>
                    <a:lnTo>
                      <a:pt x="5115" y="2014"/>
                    </a:lnTo>
                    <a:lnTo>
                      <a:pt x="5121" y="2004"/>
                    </a:lnTo>
                    <a:lnTo>
                      <a:pt x="5128" y="1994"/>
                    </a:lnTo>
                    <a:lnTo>
                      <a:pt x="5140" y="1970"/>
                    </a:lnTo>
                    <a:lnTo>
                      <a:pt x="5143" y="1628"/>
                    </a:lnTo>
                    <a:lnTo>
                      <a:pt x="5133" y="1628"/>
                    </a:lnTo>
                    <a:close/>
                    <a:moveTo>
                      <a:pt x="5311" y="2404"/>
                    </a:moveTo>
                    <a:lnTo>
                      <a:pt x="5302" y="2396"/>
                    </a:lnTo>
                    <a:lnTo>
                      <a:pt x="5293" y="2386"/>
                    </a:lnTo>
                    <a:lnTo>
                      <a:pt x="5276" y="2368"/>
                    </a:lnTo>
                    <a:lnTo>
                      <a:pt x="5260" y="2346"/>
                    </a:lnTo>
                    <a:lnTo>
                      <a:pt x="5244" y="2322"/>
                    </a:lnTo>
                    <a:lnTo>
                      <a:pt x="5237" y="2310"/>
                    </a:lnTo>
                    <a:lnTo>
                      <a:pt x="5230" y="2296"/>
                    </a:lnTo>
                    <a:lnTo>
                      <a:pt x="5218" y="2270"/>
                    </a:lnTo>
                    <a:lnTo>
                      <a:pt x="5207" y="2240"/>
                    </a:lnTo>
                    <a:lnTo>
                      <a:pt x="5203" y="2226"/>
                    </a:lnTo>
                    <a:lnTo>
                      <a:pt x="5199" y="2210"/>
                    </a:lnTo>
                    <a:lnTo>
                      <a:pt x="5187" y="2234"/>
                    </a:lnTo>
                    <a:lnTo>
                      <a:pt x="5175" y="2256"/>
                    </a:lnTo>
                    <a:lnTo>
                      <a:pt x="5162" y="2276"/>
                    </a:lnTo>
                    <a:lnTo>
                      <a:pt x="5151" y="2294"/>
                    </a:lnTo>
                    <a:lnTo>
                      <a:pt x="5143" y="2304"/>
                    </a:lnTo>
                    <a:lnTo>
                      <a:pt x="5135" y="2314"/>
                    </a:lnTo>
                    <a:lnTo>
                      <a:pt x="5118" y="2332"/>
                    </a:lnTo>
                    <a:lnTo>
                      <a:pt x="5109" y="2340"/>
                    </a:lnTo>
                    <a:lnTo>
                      <a:pt x="5100" y="2346"/>
                    </a:lnTo>
                    <a:lnTo>
                      <a:pt x="5081" y="2358"/>
                    </a:lnTo>
                    <a:lnTo>
                      <a:pt x="5070" y="2364"/>
                    </a:lnTo>
                    <a:lnTo>
                      <a:pt x="5060" y="2368"/>
                    </a:lnTo>
                    <a:lnTo>
                      <a:pt x="5049" y="2372"/>
                    </a:lnTo>
                    <a:lnTo>
                      <a:pt x="5038" y="2376"/>
                    </a:lnTo>
                    <a:lnTo>
                      <a:pt x="5026" y="2378"/>
                    </a:lnTo>
                    <a:lnTo>
                      <a:pt x="5015" y="2380"/>
                    </a:lnTo>
                    <a:lnTo>
                      <a:pt x="5003" y="2380"/>
                    </a:lnTo>
                    <a:lnTo>
                      <a:pt x="4991" y="2382"/>
                    </a:lnTo>
                    <a:lnTo>
                      <a:pt x="4975" y="2380"/>
                    </a:lnTo>
                    <a:lnTo>
                      <a:pt x="4959" y="2380"/>
                    </a:lnTo>
                    <a:lnTo>
                      <a:pt x="4943" y="2376"/>
                    </a:lnTo>
                    <a:lnTo>
                      <a:pt x="4928" y="2372"/>
                    </a:lnTo>
                    <a:lnTo>
                      <a:pt x="4913" y="2368"/>
                    </a:lnTo>
                    <a:lnTo>
                      <a:pt x="4899" y="2362"/>
                    </a:lnTo>
                    <a:lnTo>
                      <a:pt x="4886" y="2356"/>
                    </a:lnTo>
                    <a:lnTo>
                      <a:pt x="4873" y="2348"/>
                    </a:lnTo>
                    <a:lnTo>
                      <a:pt x="4860" y="2340"/>
                    </a:lnTo>
                    <a:lnTo>
                      <a:pt x="4848" y="2330"/>
                    </a:lnTo>
                    <a:lnTo>
                      <a:pt x="4837" y="2320"/>
                    </a:lnTo>
                    <a:lnTo>
                      <a:pt x="4826" y="2308"/>
                    </a:lnTo>
                    <a:lnTo>
                      <a:pt x="4816" y="2296"/>
                    </a:lnTo>
                    <a:lnTo>
                      <a:pt x="4806" y="2282"/>
                    </a:lnTo>
                    <a:lnTo>
                      <a:pt x="4796" y="2268"/>
                    </a:lnTo>
                    <a:lnTo>
                      <a:pt x="4787" y="2252"/>
                    </a:lnTo>
                    <a:lnTo>
                      <a:pt x="4779" y="2236"/>
                    </a:lnTo>
                    <a:lnTo>
                      <a:pt x="4771" y="2218"/>
                    </a:lnTo>
                    <a:lnTo>
                      <a:pt x="4764" y="2200"/>
                    </a:lnTo>
                    <a:lnTo>
                      <a:pt x="4757" y="2182"/>
                    </a:lnTo>
                    <a:lnTo>
                      <a:pt x="4751" y="2162"/>
                    </a:lnTo>
                    <a:lnTo>
                      <a:pt x="4745" y="2140"/>
                    </a:lnTo>
                    <a:lnTo>
                      <a:pt x="4740" y="2118"/>
                    </a:lnTo>
                    <a:lnTo>
                      <a:pt x="4735" y="2096"/>
                    </a:lnTo>
                    <a:lnTo>
                      <a:pt x="4731" y="2072"/>
                    </a:lnTo>
                    <a:lnTo>
                      <a:pt x="4727" y="2048"/>
                    </a:lnTo>
                    <a:lnTo>
                      <a:pt x="4724" y="2024"/>
                    </a:lnTo>
                    <a:lnTo>
                      <a:pt x="4722" y="1998"/>
                    </a:lnTo>
                    <a:lnTo>
                      <a:pt x="4720" y="1970"/>
                    </a:lnTo>
                    <a:lnTo>
                      <a:pt x="4718" y="1944"/>
                    </a:lnTo>
                    <a:lnTo>
                      <a:pt x="4717" y="1914"/>
                    </a:lnTo>
                    <a:lnTo>
                      <a:pt x="4717" y="1886"/>
                    </a:lnTo>
                    <a:lnTo>
                      <a:pt x="4718" y="1852"/>
                    </a:lnTo>
                    <a:lnTo>
                      <a:pt x="4719" y="1818"/>
                    </a:lnTo>
                    <a:lnTo>
                      <a:pt x="4721" y="1786"/>
                    </a:lnTo>
                    <a:lnTo>
                      <a:pt x="4723" y="1756"/>
                    </a:lnTo>
                    <a:lnTo>
                      <a:pt x="4727" y="1726"/>
                    </a:lnTo>
                    <a:lnTo>
                      <a:pt x="4731" y="1696"/>
                    </a:lnTo>
                    <a:lnTo>
                      <a:pt x="4736" y="1670"/>
                    </a:lnTo>
                    <a:lnTo>
                      <a:pt x="4741" y="1644"/>
                    </a:lnTo>
                    <a:lnTo>
                      <a:pt x="4748" y="1618"/>
                    </a:lnTo>
                    <a:lnTo>
                      <a:pt x="4755" y="1594"/>
                    </a:lnTo>
                    <a:lnTo>
                      <a:pt x="4763" y="1572"/>
                    </a:lnTo>
                    <a:lnTo>
                      <a:pt x="4771" y="1551"/>
                    </a:lnTo>
                    <a:lnTo>
                      <a:pt x="4781" y="1529"/>
                    </a:lnTo>
                    <a:lnTo>
                      <a:pt x="4791" y="1511"/>
                    </a:lnTo>
                    <a:lnTo>
                      <a:pt x="4801" y="1491"/>
                    </a:lnTo>
                    <a:lnTo>
                      <a:pt x="4813" y="1475"/>
                    </a:lnTo>
                    <a:lnTo>
                      <a:pt x="4825" y="1457"/>
                    </a:lnTo>
                    <a:lnTo>
                      <a:pt x="4832" y="1451"/>
                    </a:lnTo>
                    <a:lnTo>
                      <a:pt x="4838" y="1443"/>
                    </a:lnTo>
                    <a:lnTo>
                      <a:pt x="4852" y="1429"/>
                    </a:lnTo>
                    <a:lnTo>
                      <a:pt x="4867" y="1415"/>
                    </a:lnTo>
                    <a:lnTo>
                      <a:pt x="4882" y="1403"/>
                    </a:lnTo>
                    <a:lnTo>
                      <a:pt x="4898" y="1393"/>
                    </a:lnTo>
                    <a:lnTo>
                      <a:pt x="4915" y="1383"/>
                    </a:lnTo>
                    <a:lnTo>
                      <a:pt x="4933" y="1373"/>
                    </a:lnTo>
                    <a:lnTo>
                      <a:pt x="4951" y="1367"/>
                    </a:lnTo>
                    <a:lnTo>
                      <a:pt x="4970" y="1359"/>
                    </a:lnTo>
                    <a:lnTo>
                      <a:pt x="4990" y="1353"/>
                    </a:lnTo>
                    <a:lnTo>
                      <a:pt x="5000" y="1351"/>
                    </a:lnTo>
                    <a:lnTo>
                      <a:pt x="5010" y="1349"/>
                    </a:lnTo>
                    <a:lnTo>
                      <a:pt x="5032" y="1345"/>
                    </a:lnTo>
                    <a:lnTo>
                      <a:pt x="5053" y="1343"/>
                    </a:lnTo>
                    <a:lnTo>
                      <a:pt x="5076" y="1341"/>
                    </a:lnTo>
                    <a:lnTo>
                      <a:pt x="5099" y="1341"/>
                    </a:lnTo>
                    <a:lnTo>
                      <a:pt x="5122" y="1341"/>
                    </a:lnTo>
                    <a:lnTo>
                      <a:pt x="5134" y="1343"/>
                    </a:lnTo>
                    <a:lnTo>
                      <a:pt x="5146" y="1343"/>
                    </a:lnTo>
                    <a:lnTo>
                      <a:pt x="5146" y="1279"/>
                    </a:lnTo>
                    <a:lnTo>
                      <a:pt x="5146" y="1247"/>
                    </a:lnTo>
                    <a:lnTo>
                      <a:pt x="5145" y="1233"/>
                    </a:lnTo>
                    <a:lnTo>
                      <a:pt x="5145" y="1219"/>
                    </a:lnTo>
                    <a:lnTo>
                      <a:pt x="5144" y="1191"/>
                    </a:lnTo>
                    <a:lnTo>
                      <a:pt x="5142" y="1167"/>
                    </a:lnTo>
                    <a:lnTo>
                      <a:pt x="5140" y="1147"/>
                    </a:lnTo>
                    <a:lnTo>
                      <a:pt x="5136" y="1127"/>
                    </a:lnTo>
                    <a:lnTo>
                      <a:pt x="5133" y="1109"/>
                    </a:lnTo>
                    <a:lnTo>
                      <a:pt x="5128" y="1095"/>
                    </a:lnTo>
                    <a:lnTo>
                      <a:pt x="5122" y="1083"/>
                    </a:lnTo>
                    <a:lnTo>
                      <a:pt x="5116" y="1071"/>
                    </a:lnTo>
                    <a:lnTo>
                      <a:pt x="5112" y="1067"/>
                    </a:lnTo>
                    <a:lnTo>
                      <a:pt x="5108" y="1063"/>
                    </a:lnTo>
                    <a:lnTo>
                      <a:pt x="5099" y="1055"/>
                    </a:lnTo>
                    <a:lnTo>
                      <a:pt x="5090" y="1049"/>
                    </a:lnTo>
                    <a:lnTo>
                      <a:pt x="5079" y="1047"/>
                    </a:lnTo>
                    <a:lnTo>
                      <a:pt x="5066" y="1045"/>
                    </a:lnTo>
                    <a:lnTo>
                      <a:pt x="5053" y="1043"/>
                    </a:lnTo>
                    <a:lnTo>
                      <a:pt x="5040" y="1045"/>
                    </a:lnTo>
                    <a:lnTo>
                      <a:pt x="5027" y="1047"/>
                    </a:lnTo>
                    <a:lnTo>
                      <a:pt x="5014" y="1051"/>
                    </a:lnTo>
                    <a:lnTo>
                      <a:pt x="5001" y="1055"/>
                    </a:lnTo>
                    <a:lnTo>
                      <a:pt x="4987" y="1061"/>
                    </a:lnTo>
                    <a:lnTo>
                      <a:pt x="4974" y="1071"/>
                    </a:lnTo>
                    <a:lnTo>
                      <a:pt x="4959" y="1079"/>
                    </a:lnTo>
                    <a:lnTo>
                      <a:pt x="4945" y="1091"/>
                    </a:lnTo>
                    <a:lnTo>
                      <a:pt x="4931" y="1103"/>
                    </a:lnTo>
                    <a:lnTo>
                      <a:pt x="4915" y="1115"/>
                    </a:lnTo>
                    <a:lnTo>
                      <a:pt x="4900" y="1131"/>
                    </a:lnTo>
                    <a:lnTo>
                      <a:pt x="4885" y="1147"/>
                    </a:lnTo>
                    <a:lnTo>
                      <a:pt x="4870" y="1163"/>
                    </a:lnTo>
                    <a:lnTo>
                      <a:pt x="4854" y="1183"/>
                    </a:lnTo>
                    <a:lnTo>
                      <a:pt x="4823" y="1223"/>
                    </a:lnTo>
                    <a:lnTo>
                      <a:pt x="4734" y="925"/>
                    </a:lnTo>
                    <a:lnTo>
                      <a:pt x="4749" y="907"/>
                    </a:lnTo>
                    <a:lnTo>
                      <a:pt x="4764" y="889"/>
                    </a:lnTo>
                    <a:lnTo>
                      <a:pt x="4779" y="873"/>
                    </a:lnTo>
                    <a:lnTo>
                      <a:pt x="4793" y="859"/>
                    </a:lnTo>
                    <a:lnTo>
                      <a:pt x="4809" y="843"/>
                    </a:lnTo>
                    <a:lnTo>
                      <a:pt x="4825" y="827"/>
                    </a:lnTo>
                    <a:lnTo>
                      <a:pt x="4863" y="795"/>
                    </a:lnTo>
                    <a:lnTo>
                      <a:pt x="4891" y="773"/>
                    </a:lnTo>
                    <a:lnTo>
                      <a:pt x="4920" y="753"/>
                    </a:lnTo>
                    <a:lnTo>
                      <a:pt x="4947" y="737"/>
                    </a:lnTo>
                    <a:lnTo>
                      <a:pt x="4961" y="731"/>
                    </a:lnTo>
                    <a:lnTo>
                      <a:pt x="4974" y="725"/>
                    </a:lnTo>
                    <a:lnTo>
                      <a:pt x="4987" y="719"/>
                    </a:lnTo>
                    <a:lnTo>
                      <a:pt x="5001" y="715"/>
                    </a:lnTo>
                    <a:lnTo>
                      <a:pt x="5014" y="711"/>
                    </a:lnTo>
                    <a:lnTo>
                      <a:pt x="5027" y="707"/>
                    </a:lnTo>
                    <a:lnTo>
                      <a:pt x="5040" y="705"/>
                    </a:lnTo>
                    <a:lnTo>
                      <a:pt x="5054" y="703"/>
                    </a:lnTo>
                    <a:lnTo>
                      <a:pt x="5081" y="703"/>
                    </a:lnTo>
                    <a:lnTo>
                      <a:pt x="5105" y="703"/>
                    </a:lnTo>
                    <a:lnTo>
                      <a:pt x="5129" y="707"/>
                    </a:lnTo>
                    <a:lnTo>
                      <a:pt x="5151" y="713"/>
                    </a:lnTo>
                    <a:lnTo>
                      <a:pt x="5173" y="721"/>
                    </a:lnTo>
                    <a:lnTo>
                      <a:pt x="5193" y="731"/>
                    </a:lnTo>
                    <a:lnTo>
                      <a:pt x="5203" y="737"/>
                    </a:lnTo>
                    <a:lnTo>
                      <a:pt x="5212" y="743"/>
                    </a:lnTo>
                    <a:lnTo>
                      <a:pt x="5230" y="757"/>
                    </a:lnTo>
                    <a:lnTo>
                      <a:pt x="5239" y="765"/>
                    </a:lnTo>
                    <a:lnTo>
                      <a:pt x="5247" y="775"/>
                    </a:lnTo>
                    <a:lnTo>
                      <a:pt x="5264" y="793"/>
                    </a:lnTo>
                    <a:lnTo>
                      <a:pt x="5278" y="813"/>
                    </a:lnTo>
                    <a:lnTo>
                      <a:pt x="5291" y="837"/>
                    </a:lnTo>
                    <a:lnTo>
                      <a:pt x="5297" y="849"/>
                    </a:lnTo>
                    <a:lnTo>
                      <a:pt x="5303" y="861"/>
                    </a:lnTo>
                    <a:lnTo>
                      <a:pt x="5309" y="873"/>
                    </a:lnTo>
                    <a:lnTo>
                      <a:pt x="5314" y="887"/>
                    </a:lnTo>
                    <a:lnTo>
                      <a:pt x="5319" y="901"/>
                    </a:lnTo>
                    <a:lnTo>
                      <a:pt x="5323" y="915"/>
                    </a:lnTo>
                    <a:lnTo>
                      <a:pt x="5331" y="947"/>
                    </a:lnTo>
                    <a:lnTo>
                      <a:pt x="5334" y="961"/>
                    </a:lnTo>
                    <a:lnTo>
                      <a:pt x="5337" y="979"/>
                    </a:lnTo>
                    <a:lnTo>
                      <a:pt x="5341" y="1003"/>
                    </a:lnTo>
                    <a:lnTo>
                      <a:pt x="5344" y="1027"/>
                    </a:lnTo>
                    <a:lnTo>
                      <a:pt x="5347" y="1053"/>
                    </a:lnTo>
                    <a:lnTo>
                      <a:pt x="5349" y="1081"/>
                    </a:lnTo>
                    <a:lnTo>
                      <a:pt x="5351" y="1115"/>
                    </a:lnTo>
                    <a:lnTo>
                      <a:pt x="5351" y="1135"/>
                    </a:lnTo>
                    <a:lnTo>
                      <a:pt x="5351" y="1157"/>
                    </a:lnTo>
                    <a:lnTo>
                      <a:pt x="5352" y="1205"/>
                    </a:lnTo>
                    <a:lnTo>
                      <a:pt x="5351" y="1263"/>
                    </a:lnTo>
                    <a:lnTo>
                      <a:pt x="5347" y="1796"/>
                    </a:lnTo>
                    <a:lnTo>
                      <a:pt x="5347" y="1856"/>
                    </a:lnTo>
                    <a:lnTo>
                      <a:pt x="5347" y="1884"/>
                    </a:lnTo>
                    <a:lnTo>
                      <a:pt x="5348" y="1910"/>
                    </a:lnTo>
                    <a:lnTo>
                      <a:pt x="5349" y="1934"/>
                    </a:lnTo>
                    <a:lnTo>
                      <a:pt x="5351" y="1956"/>
                    </a:lnTo>
                    <a:lnTo>
                      <a:pt x="5354" y="1978"/>
                    </a:lnTo>
                    <a:lnTo>
                      <a:pt x="5357" y="1998"/>
                    </a:lnTo>
                    <a:lnTo>
                      <a:pt x="5361" y="2018"/>
                    </a:lnTo>
                    <a:lnTo>
                      <a:pt x="5364" y="2028"/>
                    </a:lnTo>
                    <a:lnTo>
                      <a:pt x="5367" y="2036"/>
                    </a:lnTo>
                    <a:lnTo>
                      <a:pt x="5370" y="2046"/>
                    </a:lnTo>
                    <a:lnTo>
                      <a:pt x="5373" y="2056"/>
                    </a:lnTo>
                    <a:lnTo>
                      <a:pt x="5376" y="2064"/>
                    </a:lnTo>
                    <a:lnTo>
                      <a:pt x="5380" y="2074"/>
                    </a:lnTo>
                    <a:lnTo>
                      <a:pt x="5388" y="2092"/>
                    </a:lnTo>
                    <a:lnTo>
                      <a:pt x="5398" y="2110"/>
                    </a:lnTo>
                    <a:lnTo>
                      <a:pt x="5409" y="2130"/>
                    </a:lnTo>
                    <a:lnTo>
                      <a:pt x="5421" y="2148"/>
                    </a:lnTo>
                    <a:lnTo>
                      <a:pt x="5311" y="2404"/>
                    </a:lnTo>
                    <a:close/>
                    <a:moveTo>
                      <a:pt x="2908" y="0"/>
                    </a:moveTo>
                    <a:lnTo>
                      <a:pt x="3010" y="0"/>
                    </a:lnTo>
                    <a:lnTo>
                      <a:pt x="3010" y="1491"/>
                    </a:lnTo>
                    <a:lnTo>
                      <a:pt x="3010" y="2981"/>
                    </a:lnTo>
                    <a:lnTo>
                      <a:pt x="2908" y="2981"/>
                    </a:lnTo>
                    <a:lnTo>
                      <a:pt x="2908" y="1491"/>
                    </a:lnTo>
                    <a:lnTo>
                      <a:pt x="2908" y="0"/>
                    </a:lnTo>
                    <a:close/>
                    <a:moveTo>
                      <a:pt x="551" y="2340"/>
                    </a:moveTo>
                    <a:lnTo>
                      <a:pt x="223" y="1215"/>
                    </a:lnTo>
                    <a:lnTo>
                      <a:pt x="223" y="2340"/>
                    </a:lnTo>
                    <a:lnTo>
                      <a:pt x="0" y="2340"/>
                    </a:lnTo>
                    <a:lnTo>
                      <a:pt x="0" y="1263"/>
                    </a:lnTo>
                    <a:lnTo>
                      <a:pt x="0" y="188"/>
                    </a:lnTo>
                    <a:lnTo>
                      <a:pt x="223" y="188"/>
                    </a:lnTo>
                    <a:lnTo>
                      <a:pt x="223" y="1169"/>
                    </a:lnTo>
                    <a:lnTo>
                      <a:pt x="531" y="188"/>
                    </a:lnTo>
                    <a:lnTo>
                      <a:pt x="797" y="188"/>
                    </a:lnTo>
                    <a:lnTo>
                      <a:pt x="452" y="1185"/>
                    </a:lnTo>
                    <a:lnTo>
                      <a:pt x="836" y="2340"/>
                    </a:lnTo>
                    <a:lnTo>
                      <a:pt x="551" y="2340"/>
                    </a:lnTo>
                    <a:close/>
                    <a:moveTo>
                      <a:pt x="1062" y="1676"/>
                    </a:moveTo>
                    <a:lnTo>
                      <a:pt x="1062" y="1690"/>
                    </a:lnTo>
                    <a:lnTo>
                      <a:pt x="1062" y="1712"/>
                    </a:lnTo>
                    <a:lnTo>
                      <a:pt x="1062" y="1734"/>
                    </a:lnTo>
                    <a:lnTo>
                      <a:pt x="1064" y="1776"/>
                    </a:lnTo>
                    <a:lnTo>
                      <a:pt x="1066" y="1796"/>
                    </a:lnTo>
                    <a:lnTo>
                      <a:pt x="1068" y="1816"/>
                    </a:lnTo>
                    <a:lnTo>
                      <a:pt x="1073" y="1852"/>
                    </a:lnTo>
                    <a:lnTo>
                      <a:pt x="1076" y="1870"/>
                    </a:lnTo>
                    <a:lnTo>
                      <a:pt x="1079" y="1886"/>
                    </a:lnTo>
                    <a:lnTo>
                      <a:pt x="1082" y="1902"/>
                    </a:lnTo>
                    <a:lnTo>
                      <a:pt x="1086" y="1918"/>
                    </a:lnTo>
                    <a:lnTo>
                      <a:pt x="1095" y="1948"/>
                    </a:lnTo>
                    <a:lnTo>
                      <a:pt x="1100" y="1960"/>
                    </a:lnTo>
                    <a:lnTo>
                      <a:pt x="1105" y="1974"/>
                    </a:lnTo>
                    <a:lnTo>
                      <a:pt x="1111" y="1984"/>
                    </a:lnTo>
                    <a:lnTo>
                      <a:pt x="1117" y="1996"/>
                    </a:lnTo>
                    <a:lnTo>
                      <a:pt x="1123" y="2006"/>
                    </a:lnTo>
                    <a:lnTo>
                      <a:pt x="1129" y="2016"/>
                    </a:lnTo>
                    <a:lnTo>
                      <a:pt x="1136" y="2026"/>
                    </a:lnTo>
                    <a:lnTo>
                      <a:pt x="1143" y="2034"/>
                    </a:lnTo>
                    <a:lnTo>
                      <a:pt x="1150" y="2042"/>
                    </a:lnTo>
                    <a:lnTo>
                      <a:pt x="1158" y="2048"/>
                    </a:lnTo>
                    <a:lnTo>
                      <a:pt x="1166" y="2054"/>
                    </a:lnTo>
                    <a:lnTo>
                      <a:pt x="1174" y="2058"/>
                    </a:lnTo>
                    <a:lnTo>
                      <a:pt x="1182" y="2064"/>
                    </a:lnTo>
                    <a:lnTo>
                      <a:pt x="1192" y="2066"/>
                    </a:lnTo>
                    <a:lnTo>
                      <a:pt x="1201" y="2070"/>
                    </a:lnTo>
                    <a:lnTo>
                      <a:pt x="1210" y="2072"/>
                    </a:lnTo>
                    <a:lnTo>
                      <a:pt x="1220" y="2072"/>
                    </a:lnTo>
                    <a:lnTo>
                      <a:pt x="1230" y="2074"/>
                    </a:lnTo>
                    <a:lnTo>
                      <a:pt x="1243" y="2072"/>
                    </a:lnTo>
                    <a:lnTo>
                      <a:pt x="1257" y="2070"/>
                    </a:lnTo>
                    <a:lnTo>
                      <a:pt x="1270" y="2068"/>
                    </a:lnTo>
                    <a:lnTo>
                      <a:pt x="1283" y="2064"/>
                    </a:lnTo>
                    <a:lnTo>
                      <a:pt x="1296" y="2058"/>
                    </a:lnTo>
                    <a:lnTo>
                      <a:pt x="1308" y="2052"/>
                    </a:lnTo>
                    <a:lnTo>
                      <a:pt x="1321" y="2044"/>
                    </a:lnTo>
                    <a:lnTo>
                      <a:pt x="1334" y="2034"/>
                    </a:lnTo>
                    <a:lnTo>
                      <a:pt x="1346" y="2024"/>
                    </a:lnTo>
                    <a:lnTo>
                      <a:pt x="1359" y="2012"/>
                    </a:lnTo>
                    <a:lnTo>
                      <a:pt x="1371" y="1998"/>
                    </a:lnTo>
                    <a:lnTo>
                      <a:pt x="1383" y="1984"/>
                    </a:lnTo>
                    <a:lnTo>
                      <a:pt x="1395" y="1970"/>
                    </a:lnTo>
                    <a:lnTo>
                      <a:pt x="1407" y="1952"/>
                    </a:lnTo>
                    <a:lnTo>
                      <a:pt x="1420" y="1934"/>
                    </a:lnTo>
                    <a:lnTo>
                      <a:pt x="1431" y="1916"/>
                    </a:lnTo>
                    <a:lnTo>
                      <a:pt x="1512" y="2164"/>
                    </a:lnTo>
                    <a:lnTo>
                      <a:pt x="1495" y="2190"/>
                    </a:lnTo>
                    <a:lnTo>
                      <a:pt x="1478" y="2216"/>
                    </a:lnTo>
                    <a:lnTo>
                      <a:pt x="1460" y="2238"/>
                    </a:lnTo>
                    <a:lnTo>
                      <a:pt x="1442" y="2260"/>
                    </a:lnTo>
                    <a:lnTo>
                      <a:pt x="1425" y="2280"/>
                    </a:lnTo>
                    <a:lnTo>
                      <a:pt x="1407" y="2298"/>
                    </a:lnTo>
                    <a:lnTo>
                      <a:pt x="1388" y="2314"/>
                    </a:lnTo>
                    <a:lnTo>
                      <a:pt x="1370" y="2330"/>
                    </a:lnTo>
                    <a:lnTo>
                      <a:pt x="1351" y="2342"/>
                    </a:lnTo>
                    <a:lnTo>
                      <a:pt x="1333" y="2352"/>
                    </a:lnTo>
                    <a:lnTo>
                      <a:pt x="1313" y="2362"/>
                    </a:lnTo>
                    <a:lnTo>
                      <a:pt x="1294" y="2370"/>
                    </a:lnTo>
                    <a:lnTo>
                      <a:pt x="1274" y="2376"/>
                    </a:lnTo>
                    <a:lnTo>
                      <a:pt x="1254" y="2380"/>
                    </a:lnTo>
                    <a:lnTo>
                      <a:pt x="1234" y="2382"/>
                    </a:lnTo>
                    <a:lnTo>
                      <a:pt x="1213" y="2384"/>
                    </a:lnTo>
                    <a:lnTo>
                      <a:pt x="1192" y="2382"/>
                    </a:lnTo>
                    <a:lnTo>
                      <a:pt x="1170" y="2380"/>
                    </a:lnTo>
                    <a:lnTo>
                      <a:pt x="1150" y="2374"/>
                    </a:lnTo>
                    <a:lnTo>
                      <a:pt x="1130" y="2368"/>
                    </a:lnTo>
                    <a:lnTo>
                      <a:pt x="1111" y="2360"/>
                    </a:lnTo>
                    <a:lnTo>
                      <a:pt x="1093" y="2350"/>
                    </a:lnTo>
                    <a:lnTo>
                      <a:pt x="1075" y="2338"/>
                    </a:lnTo>
                    <a:lnTo>
                      <a:pt x="1066" y="2332"/>
                    </a:lnTo>
                    <a:lnTo>
                      <a:pt x="1057" y="2326"/>
                    </a:lnTo>
                    <a:lnTo>
                      <a:pt x="1040" y="2310"/>
                    </a:lnTo>
                    <a:lnTo>
                      <a:pt x="1024" y="2294"/>
                    </a:lnTo>
                    <a:lnTo>
                      <a:pt x="1008" y="2274"/>
                    </a:lnTo>
                    <a:lnTo>
                      <a:pt x="993" y="2256"/>
                    </a:lnTo>
                    <a:lnTo>
                      <a:pt x="979" y="2234"/>
                    </a:lnTo>
                    <a:lnTo>
                      <a:pt x="965" y="2210"/>
                    </a:lnTo>
                    <a:lnTo>
                      <a:pt x="952" y="2186"/>
                    </a:lnTo>
                    <a:lnTo>
                      <a:pt x="939" y="2160"/>
                    </a:lnTo>
                    <a:lnTo>
                      <a:pt x="927" y="2132"/>
                    </a:lnTo>
                    <a:lnTo>
                      <a:pt x="916" y="2104"/>
                    </a:lnTo>
                    <a:lnTo>
                      <a:pt x="911" y="2088"/>
                    </a:lnTo>
                    <a:lnTo>
                      <a:pt x="905" y="2072"/>
                    </a:lnTo>
                    <a:lnTo>
                      <a:pt x="900" y="2058"/>
                    </a:lnTo>
                    <a:lnTo>
                      <a:pt x="896" y="2042"/>
                    </a:lnTo>
                    <a:lnTo>
                      <a:pt x="886" y="2008"/>
                    </a:lnTo>
                    <a:lnTo>
                      <a:pt x="878" y="1974"/>
                    </a:lnTo>
                    <a:lnTo>
                      <a:pt x="870" y="1938"/>
                    </a:lnTo>
                    <a:lnTo>
                      <a:pt x="863" y="1900"/>
                    </a:lnTo>
                    <a:lnTo>
                      <a:pt x="857" y="1862"/>
                    </a:lnTo>
                    <a:lnTo>
                      <a:pt x="855" y="1842"/>
                    </a:lnTo>
                    <a:lnTo>
                      <a:pt x="852" y="1824"/>
                    </a:lnTo>
                    <a:lnTo>
                      <a:pt x="846" y="1782"/>
                    </a:lnTo>
                    <a:lnTo>
                      <a:pt x="844" y="1762"/>
                    </a:lnTo>
                    <a:lnTo>
                      <a:pt x="843" y="1740"/>
                    </a:lnTo>
                    <a:lnTo>
                      <a:pt x="840" y="1698"/>
                    </a:lnTo>
                    <a:lnTo>
                      <a:pt x="838" y="1654"/>
                    </a:lnTo>
                    <a:lnTo>
                      <a:pt x="836" y="1608"/>
                    </a:lnTo>
                    <a:lnTo>
                      <a:pt x="836" y="1562"/>
                    </a:lnTo>
                    <a:lnTo>
                      <a:pt x="836" y="1511"/>
                    </a:lnTo>
                    <a:lnTo>
                      <a:pt x="837" y="1461"/>
                    </a:lnTo>
                    <a:lnTo>
                      <a:pt x="839" y="1413"/>
                    </a:lnTo>
                    <a:lnTo>
                      <a:pt x="842" y="1367"/>
                    </a:lnTo>
                    <a:lnTo>
                      <a:pt x="845" y="1321"/>
                    </a:lnTo>
                    <a:lnTo>
                      <a:pt x="850" y="1279"/>
                    </a:lnTo>
                    <a:lnTo>
                      <a:pt x="855" y="1239"/>
                    </a:lnTo>
                    <a:lnTo>
                      <a:pt x="860" y="1199"/>
                    </a:lnTo>
                    <a:lnTo>
                      <a:pt x="867" y="1161"/>
                    </a:lnTo>
                    <a:lnTo>
                      <a:pt x="874" y="1125"/>
                    </a:lnTo>
                    <a:lnTo>
                      <a:pt x="882" y="1091"/>
                    </a:lnTo>
                    <a:lnTo>
                      <a:pt x="887" y="1075"/>
                    </a:lnTo>
                    <a:lnTo>
                      <a:pt x="891" y="1057"/>
                    </a:lnTo>
                    <a:lnTo>
                      <a:pt x="901" y="1025"/>
                    </a:lnTo>
                    <a:lnTo>
                      <a:pt x="912" y="993"/>
                    </a:lnTo>
                    <a:lnTo>
                      <a:pt x="923" y="963"/>
                    </a:lnTo>
                    <a:lnTo>
                      <a:pt x="936" y="933"/>
                    </a:lnTo>
                    <a:lnTo>
                      <a:pt x="948" y="907"/>
                    </a:lnTo>
                    <a:lnTo>
                      <a:pt x="961" y="883"/>
                    </a:lnTo>
                    <a:lnTo>
                      <a:pt x="974" y="859"/>
                    </a:lnTo>
                    <a:lnTo>
                      <a:pt x="988" y="839"/>
                    </a:lnTo>
                    <a:lnTo>
                      <a:pt x="1002" y="819"/>
                    </a:lnTo>
                    <a:lnTo>
                      <a:pt x="1016" y="803"/>
                    </a:lnTo>
                    <a:lnTo>
                      <a:pt x="1031" y="787"/>
                    </a:lnTo>
                    <a:lnTo>
                      <a:pt x="1046" y="773"/>
                    </a:lnTo>
                    <a:lnTo>
                      <a:pt x="1061" y="759"/>
                    </a:lnTo>
                    <a:lnTo>
                      <a:pt x="1069" y="755"/>
                    </a:lnTo>
                    <a:lnTo>
                      <a:pt x="1078" y="749"/>
                    </a:lnTo>
                    <a:lnTo>
                      <a:pt x="1086" y="745"/>
                    </a:lnTo>
                    <a:lnTo>
                      <a:pt x="1094" y="741"/>
                    </a:lnTo>
                    <a:lnTo>
                      <a:pt x="1111" y="733"/>
                    </a:lnTo>
                    <a:lnTo>
                      <a:pt x="1129" y="727"/>
                    </a:lnTo>
                    <a:lnTo>
                      <a:pt x="1147" y="723"/>
                    </a:lnTo>
                    <a:lnTo>
                      <a:pt x="1166" y="721"/>
                    </a:lnTo>
                    <a:lnTo>
                      <a:pt x="1186" y="719"/>
                    </a:lnTo>
                    <a:lnTo>
                      <a:pt x="1204" y="721"/>
                    </a:lnTo>
                    <a:lnTo>
                      <a:pt x="1221" y="723"/>
                    </a:lnTo>
                    <a:lnTo>
                      <a:pt x="1237" y="727"/>
                    </a:lnTo>
                    <a:lnTo>
                      <a:pt x="1254" y="731"/>
                    </a:lnTo>
                    <a:lnTo>
                      <a:pt x="1270" y="737"/>
                    </a:lnTo>
                    <a:lnTo>
                      <a:pt x="1286" y="745"/>
                    </a:lnTo>
                    <a:lnTo>
                      <a:pt x="1294" y="749"/>
                    </a:lnTo>
                    <a:lnTo>
                      <a:pt x="1301" y="755"/>
                    </a:lnTo>
                    <a:lnTo>
                      <a:pt x="1316" y="765"/>
                    </a:lnTo>
                    <a:lnTo>
                      <a:pt x="1331" y="775"/>
                    </a:lnTo>
                    <a:lnTo>
                      <a:pt x="1345" y="789"/>
                    </a:lnTo>
                    <a:lnTo>
                      <a:pt x="1359" y="801"/>
                    </a:lnTo>
                    <a:lnTo>
                      <a:pt x="1371" y="817"/>
                    </a:lnTo>
                    <a:lnTo>
                      <a:pt x="1384" y="833"/>
                    </a:lnTo>
                    <a:lnTo>
                      <a:pt x="1395" y="849"/>
                    </a:lnTo>
                    <a:lnTo>
                      <a:pt x="1406" y="869"/>
                    </a:lnTo>
                    <a:lnTo>
                      <a:pt x="1416" y="887"/>
                    </a:lnTo>
                    <a:lnTo>
                      <a:pt x="1429" y="917"/>
                    </a:lnTo>
                    <a:lnTo>
                      <a:pt x="1441" y="947"/>
                    </a:lnTo>
                    <a:lnTo>
                      <a:pt x="1447" y="963"/>
                    </a:lnTo>
                    <a:lnTo>
                      <a:pt x="1453" y="979"/>
                    </a:lnTo>
                    <a:lnTo>
                      <a:pt x="1463" y="1011"/>
                    </a:lnTo>
                    <a:lnTo>
                      <a:pt x="1473" y="1047"/>
                    </a:lnTo>
                    <a:lnTo>
                      <a:pt x="1481" y="1085"/>
                    </a:lnTo>
                    <a:lnTo>
                      <a:pt x="1489" y="1125"/>
                    </a:lnTo>
                    <a:lnTo>
                      <a:pt x="1496" y="1165"/>
                    </a:lnTo>
                    <a:lnTo>
                      <a:pt x="1499" y="1187"/>
                    </a:lnTo>
                    <a:lnTo>
                      <a:pt x="1502" y="1209"/>
                    </a:lnTo>
                    <a:lnTo>
                      <a:pt x="1507" y="1255"/>
                    </a:lnTo>
                    <a:lnTo>
                      <a:pt x="1512" y="1303"/>
                    </a:lnTo>
                    <a:lnTo>
                      <a:pt x="1515" y="1355"/>
                    </a:lnTo>
                    <a:lnTo>
                      <a:pt x="1518" y="1407"/>
                    </a:lnTo>
                    <a:lnTo>
                      <a:pt x="1520" y="1463"/>
                    </a:lnTo>
                    <a:lnTo>
                      <a:pt x="1521" y="1521"/>
                    </a:lnTo>
                    <a:lnTo>
                      <a:pt x="1521" y="1580"/>
                    </a:lnTo>
                    <a:lnTo>
                      <a:pt x="1521" y="1676"/>
                    </a:lnTo>
                    <a:lnTo>
                      <a:pt x="1062" y="1676"/>
                    </a:lnTo>
                    <a:close/>
                    <a:moveTo>
                      <a:pt x="1306" y="1355"/>
                    </a:moveTo>
                    <a:lnTo>
                      <a:pt x="1306" y="1313"/>
                    </a:lnTo>
                    <a:lnTo>
                      <a:pt x="1305" y="1277"/>
                    </a:lnTo>
                    <a:lnTo>
                      <a:pt x="1303" y="1243"/>
                    </a:lnTo>
                    <a:lnTo>
                      <a:pt x="1300" y="1213"/>
                    </a:lnTo>
                    <a:lnTo>
                      <a:pt x="1297" y="1187"/>
                    </a:lnTo>
                    <a:lnTo>
                      <a:pt x="1293" y="1163"/>
                    </a:lnTo>
                    <a:lnTo>
                      <a:pt x="1290" y="1151"/>
                    </a:lnTo>
                    <a:lnTo>
                      <a:pt x="1288" y="1139"/>
                    </a:lnTo>
                    <a:lnTo>
                      <a:pt x="1284" y="1127"/>
                    </a:lnTo>
                    <a:lnTo>
                      <a:pt x="1281" y="1117"/>
                    </a:lnTo>
                    <a:lnTo>
                      <a:pt x="1273" y="1095"/>
                    </a:lnTo>
                    <a:lnTo>
                      <a:pt x="1269" y="1085"/>
                    </a:lnTo>
                    <a:lnTo>
                      <a:pt x="1264" y="1077"/>
                    </a:lnTo>
                    <a:lnTo>
                      <a:pt x="1259" y="1067"/>
                    </a:lnTo>
                    <a:lnTo>
                      <a:pt x="1254" y="1061"/>
                    </a:lnTo>
                    <a:lnTo>
                      <a:pt x="1249" y="1053"/>
                    </a:lnTo>
                    <a:lnTo>
                      <a:pt x="1244" y="1047"/>
                    </a:lnTo>
                    <a:lnTo>
                      <a:pt x="1238" y="1041"/>
                    </a:lnTo>
                    <a:lnTo>
                      <a:pt x="1232" y="1037"/>
                    </a:lnTo>
                    <a:lnTo>
                      <a:pt x="1225" y="1033"/>
                    </a:lnTo>
                    <a:lnTo>
                      <a:pt x="1219" y="1029"/>
                    </a:lnTo>
                    <a:lnTo>
                      <a:pt x="1212" y="1027"/>
                    </a:lnTo>
                    <a:lnTo>
                      <a:pt x="1205" y="1025"/>
                    </a:lnTo>
                    <a:lnTo>
                      <a:pt x="1197" y="1025"/>
                    </a:lnTo>
                    <a:lnTo>
                      <a:pt x="1190" y="1023"/>
                    </a:lnTo>
                    <a:lnTo>
                      <a:pt x="1174" y="1025"/>
                    </a:lnTo>
                    <a:lnTo>
                      <a:pt x="1167" y="1027"/>
                    </a:lnTo>
                    <a:lnTo>
                      <a:pt x="1161" y="1029"/>
                    </a:lnTo>
                    <a:lnTo>
                      <a:pt x="1148" y="1037"/>
                    </a:lnTo>
                    <a:lnTo>
                      <a:pt x="1142" y="1041"/>
                    </a:lnTo>
                    <a:lnTo>
                      <a:pt x="1136" y="1047"/>
                    </a:lnTo>
                    <a:lnTo>
                      <a:pt x="1125" y="1059"/>
                    </a:lnTo>
                    <a:lnTo>
                      <a:pt x="1120" y="1067"/>
                    </a:lnTo>
                    <a:lnTo>
                      <a:pt x="1115" y="1075"/>
                    </a:lnTo>
                    <a:lnTo>
                      <a:pt x="1110" y="1083"/>
                    </a:lnTo>
                    <a:lnTo>
                      <a:pt x="1105" y="1093"/>
                    </a:lnTo>
                    <a:lnTo>
                      <a:pt x="1097" y="1113"/>
                    </a:lnTo>
                    <a:lnTo>
                      <a:pt x="1090" y="1137"/>
                    </a:lnTo>
                    <a:lnTo>
                      <a:pt x="1083" y="1163"/>
                    </a:lnTo>
                    <a:lnTo>
                      <a:pt x="1078" y="1191"/>
                    </a:lnTo>
                    <a:lnTo>
                      <a:pt x="1075" y="1205"/>
                    </a:lnTo>
                    <a:lnTo>
                      <a:pt x="1073" y="1221"/>
                    </a:lnTo>
                    <a:lnTo>
                      <a:pt x="1069" y="1255"/>
                    </a:lnTo>
                    <a:lnTo>
                      <a:pt x="1068" y="1271"/>
                    </a:lnTo>
                    <a:lnTo>
                      <a:pt x="1067" y="1289"/>
                    </a:lnTo>
                    <a:lnTo>
                      <a:pt x="1066" y="1309"/>
                    </a:lnTo>
                    <a:lnTo>
                      <a:pt x="1065" y="1327"/>
                    </a:lnTo>
                    <a:lnTo>
                      <a:pt x="1065" y="1367"/>
                    </a:lnTo>
                    <a:lnTo>
                      <a:pt x="1065" y="1373"/>
                    </a:lnTo>
                    <a:lnTo>
                      <a:pt x="1306" y="1373"/>
                    </a:lnTo>
                    <a:lnTo>
                      <a:pt x="1306" y="1355"/>
                    </a:lnTo>
                    <a:close/>
                    <a:moveTo>
                      <a:pt x="1874" y="2378"/>
                    </a:moveTo>
                    <a:lnTo>
                      <a:pt x="1856" y="2376"/>
                    </a:lnTo>
                    <a:lnTo>
                      <a:pt x="1848" y="2374"/>
                    </a:lnTo>
                    <a:lnTo>
                      <a:pt x="1840" y="2374"/>
                    </a:lnTo>
                    <a:lnTo>
                      <a:pt x="1825" y="2368"/>
                    </a:lnTo>
                    <a:lnTo>
                      <a:pt x="1810" y="2362"/>
                    </a:lnTo>
                    <a:lnTo>
                      <a:pt x="1796" y="2354"/>
                    </a:lnTo>
                    <a:lnTo>
                      <a:pt x="1782" y="2344"/>
                    </a:lnTo>
                    <a:lnTo>
                      <a:pt x="1769" y="2332"/>
                    </a:lnTo>
                    <a:lnTo>
                      <a:pt x="1763" y="2326"/>
                    </a:lnTo>
                    <a:lnTo>
                      <a:pt x="1757" y="2318"/>
                    </a:lnTo>
                    <a:lnTo>
                      <a:pt x="1751" y="2312"/>
                    </a:lnTo>
                    <a:lnTo>
                      <a:pt x="1745" y="2304"/>
                    </a:lnTo>
                    <a:lnTo>
                      <a:pt x="1739" y="2296"/>
                    </a:lnTo>
                    <a:lnTo>
                      <a:pt x="1734" y="2288"/>
                    </a:lnTo>
                    <a:lnTo>
                      <a:pt x="1729" y="2278"/>
                    </a:lnTo>
                    <a:lnTo>
                      <a:pt x="1724" y="2270"/>
                    </a:lnTo>
                    <a:lnTo>
                      <a:pt x="1719" y="2260"/>
                    </a:lnTo>
                    <a:lnTo>
                      <a:pt x="1715" y="2250"/>
                    </a:lnTo>
                    <a:lnTo>
                      <a:pt x="1711" y="2240"/>
                    </a:lnTo>
                    <a:lnTo>
                      <a:pt x="1707" y="2230"/>
                    </a:lnTo>
                    <a:lnTo>
                      <a:pt x="1700" y="2208"/>
                    </a:lnTo>
                    <a:lnTo>
                      <a:pt x="1693" y="2184"/>
                    </a:lnTo>
                    <a:lnTo>
                      <a:pt x="1691" y="2172"/>
                    </a:lnTo>
                    <a:lnTo>
                      <a:pt x="1688" y="2160"/>
                    </a:lnTo>
                    <a:lnTo>
                      <a:pt x="1683" y="2130"/>
                    </a:lnTo>
                    <a:lnTo>
                      <a:pt x="1679" y="2102"/>
                    </a:lnTo>
                    <a:lnTo>
                      <a:pt x="1676" y="2072"/>
                    </a:lnTo>
                    <a:lnTo>
                      <a:pt x="1673" y="2036"/>
                    </a:lnTo>
                    <a:lnTo>
                      <a:pt x="1671" y="1994"/>
                    </a:lnTo>
                    <a:lnTo>
                      <a:pt x="1670" y="1944"/>
                    </a:lnTo>
                    <a:lnTo>
                      <a:pt x="1670" y="1880"/>
                    </a:lnTo>
                    <a:lnTo>
                      <a:pt x="1670" y="1804"/>
                    </a:lnTo>
                    <a:lnTo>
                      <a:pt x="1670" y="621"/>
                    </a:lnTo>
                    <a:lnTo>
                      <a:pt x="1669" y="480"/>
                    </a:lnTo>
                    <a:lnTo>
                      <a:pt x="1668" y="418"/>
                    </a:lnTo>
                    <a:lnTo>
                      <a:pt x="1667" y="358"/>
                    </a:lnTo>
                    <a:lnTo>
                      <a:pt x="1666" y="304"/>
                    </a:lnTo>
                    <a:lnTo>
                      <a:pt x="1664" y="250"/>
                    </a:lnTo>
                    <a:lnTo>
                      <a:pt x="1661" y="198"/>
                    </a:lnTo>
                    <a:lnTo>
                      <a:pt x="1659" y="144"/>
                    </a:lnTo>
                    <a:lnTo>
                      <a:pt x="1872" y="48"/>
                    </a:lnTo>
                    <a:lnTo>
                      <a:pt x="1875" y="82"/>
                    </a:lnTo>
                    <a:lnTo>
                      <a:pt x="1877" y="118"/>
                    </a:lnTo>
                    <a:lnTo>
                      <a:pt x="1879" y="158"/>
                    </a:lnTo>
                    <a:lnTo>
                      <a:pt x="1880" y="204"/>
                    </a:lnTo>
                    <a:lnTo>
                      <a:pt x="1882" y="256"/>
                    </a:lnTo>
                    <a:lnTo>
                      <a:pt x="1882" y="314"/>
                    </a:lnTo>
                    <a:lnTo>
                      <a:pt x="1883" y="382"/>
                    </a:lnTo>
                    <a:lnTo>
                      <a:pt x="1883" y="460"/>
                    </a:lnTo>
                    <a:lnTo>
                      <a:pt x="1883" y="1696"/>
                    </a:lnTo>
                    <a:lnTo>
                      <a:pt x="1883" y="1786"/>
                    </a:lnTo>
                    <a:lnTo>
                      <a:pt x="1883" y="1860"/>
                    </a:lnTo>
                    <a:lnTo>
                      <a:pt x="1884" y="1916"/>
                    </a:lnTo>
                    <a:lnTo>
                      <a:pt x="1885" y="1958"/>
                    </a:lnTo>
                    <a:lnTo>
                      <a:pt x="1887" y="1990"/>
                    </a:lnTo>
                    <a:lnTo>
                      <a:pt x="1889" y="2014"/>
                    </a:lnTo>
                    <a:lnTo>
                      <a:pt x="1893" y="2032"/>
                    </a:lnTo>
                    <a:lnTo>
                      <a:pt x="1895" y="2040"/>
                    </a:lnTo>
                    <a:lnTo>
                      <a:pt x="1897" y="2048"/>
                    </a:lnTo>
                    <a:lnTo>
                      <a:pt x="1900" y="2058"/>
                    </a:lnTo>
                    <a:lnTo>
                      <a:pt x="1904" y="2068"/>
                    </a:lnTo>
                    <a:lnTo>
                      <a:pt x="1909" y="2074"/>
                    </a:lnTo>
                    <a:lnTo>
                      <a:pt x="1914" y="2080"/>
                    </a:lnTo>
                    <a:lnTo>
                      <a:pt x="1920" y="2086"/>
                    </a:lnTo>
                    <a:lnTo>
                      <a:pt x="1926" y="2090"/>
                    </a:lnTo>
                    <a:lnTo>
                      <a:pt x="1932" y="2092"/>
                    </a:lnTo>
                    <a:lnTo>
                      <a:pt x="1939" y="2092"/>
                    </a:lnTo>
                    <a:lnTo>
                      <a:pt x="1944" y="2092"/>
                    </a:lnTo>
                    <a:lnTo>
                      <a:pt x="1949" y="2092"/>
                    </a:lnTo>
                    <a:lnTo>
                      <a:pt x="1955" y="2090"/>
                    </a:lnTo>
                    <a:lnTo>
                      <a:pt x="1962" y="2086"/>
                    </a:lnTo>
                    <a:lnTo>
                      <a:pt x="1998" y="2334"/>
                    </a:lnTo>
                    <a:lnTo>
                      <a:pt x="1984" y="2344"/>
                    </a:lnTo>
                    <a:lnTo>
                      <a:pt x="1969" y="2352"/>
                    </a:lnTo>
                    <a:lnTo>
                      <a:pt x="1955" y="2360"/>
                    </a:lnTo>
                    <a:lnTo>
                      <a:pt x="1947" y="2362"/>
                    </a:lnTo>
                    <a:lnTo>
                      <a:pt x="1939" y="2366"/>
                    </a:lnTo>
                    <a:lnTo>
                      <a:pt x="1923" y="2370"/>
                    </a:lnTo>
                    <a:lnTo>
                      <a:pt x="1907" y="2374"/>
                    </a:lnTo>
                    <a:lnTo>
                      <a:pt x="1890" y="2376"/>
                    </a:lnTo>
                    <a:lnTo>
                      <a:pt x="1874" y="2378"/>
                    </a:lnTo>
                    <a:close/>
                    <a:moveTo>
                      <a:pt x="2638" y="2420"/>
                    </a:moveTo>
                    <a:lnTo>
                      <a:pt x="2629" y="2412"/>
                    </a:lnTo>
                    <a:lnTo>
                      <a:pt x="2620" y="2404"/>
                    </a:lnTo>
                    <a:lnTo>
                      <a:pt x="2603" y="2384"/>
                    </a:lnTo>
                    <a:lnTo>
                      <a:pt x="2587" y="2364"/>
                    </a:lnTo>
                    <a:lnTo>
                      <a:pt x="2572" y="2340"/>
                    </a:lnTo>
                    <a:lnTo>
                      <a:pt x="2565" y="2326"/>
                    </a:lnTo>
                    <a:lnTo>
                      <a:pt x="2558" y="2314"/>
                    </a:lnTo>
                    <a:lnTo>
                      <a:pt x="2546" y="2286"/>
                    </a:lnTo>
                    <a:lnTo>
                      <a:pt x="2534" y="2258"/>
                    </a:lnTo>
                    <a:lnTo>
                      <a:pt x="2530" y="2244"/>
                    </a:lnTo>
                    <a:lnTo>
                      <a:pt x="2526" y="2228"/>
                    </a:lnTo>
                    <a:lnTo>
                      <a:pt x="2514" y="2252"/>
                    </a:lnTo>
                    <a:lnTo>
                      <a:pt x="2501" y="2274"/>
                    </a:lnTo>
                    <a:lnTo>
                      <a:pt x="2489" y="2294"/>
                    </a:lnTo>
                    <a:lnTo>
                      <a:pt x="2477" y="2312"/>
                    </a:lnTo>
                    <a:lnTo>
                      <a:pt x="2470" y="2322"/>
                    </a:lnTo>
                    <a:lnTo>
                      <a:pt x="2462" y="2332"/>
                    </a:lnTo>
                    <a:lnTo>
                      <a:pt x="2445" y="2350"/>
                    </a:lnTo>
                    <a:lnTo>
                      <a:pt x="2436" y="2356"/>
                    </a:lnTo>
                    <a:lnTo>
                      <a:pt x="2427" y="2364"/>
                    </a:lnTo>
                    <a:lnTo>
                      <a:pt x="2408" y="2376"/>
                    </a:lnTo>
                    <a:lnTo>
                      <a:pt x="2397" y="2382"/>
                    </a:lnTo>
                    <a:lnTo>
                      <a:pt x="2387" y="2386"/>
                    </a:lnTo>
                    <a:lnTo>
                      <a:pt x="2376" y="2390"/>
                    </a:lnTo>
                    <a:lnTo>
                      <a:pt x="2365" y="2394"/>
                    </a:lnTo>
                    <a:lnTo>
                      <a:pt x="2353" y="2396"/>
                    </a:lnTo>
                    <a:lnTo>
                      <a:pt x="2342" y="2398"/>
                    </a:lnTo>
                    <a:lnTo>
                      <a:pt x="2330" y="2398"/>
                    </a:lnTo>
                    <a:lnTo>
                      <a:pt x="2318" y="2398"/>
                    </a:lnTo>
                    <a:lnTo>
                      <a:pt x="2302" y="2398"/>
                    </a:lnTo>
                    <a:lnTo>
                      <a:pt x="2286" y="2396"/>
                    </a:lnTo>
                    <a:lnTo>
                      <a:pt x="2270" y="2394"/>
                    </a:lnTo>
                    <a:lnTo>
                      <a:pt x="2255" y="2390"/>
                    </a:lnTo>
                    <a:lnTo>
                      <a:pt x="2241" y="2386"/>
                    </a:lnTo>
                    <a:lnTo>
                      <a:pt x="2227" y="2380"/>
                    </a:lnTo>
                    <a:lnTo>
                      <a:pt x="2214" y="2374"/>
                    </a:lnTo>
                    <a:lnTo>
                      <a:pt x="2200" y="2366"/>
                    </a:lnTo>
                    <a:lnTo>
                      <a:pt x="2187" y="2358"/>
                    </a:lnTo>
                    <a:lnTo>
                      <a:pt x="2175" y="2348"/>
                    </a:lnTo>
                    <a:lnTo>
                      <a:pt x="2164" y="2336"/>
                    </a:lnTo>
                    <a:lnTo>
                      <a:pt x="2153" y="2326"/>
                    </a:lnTo>
                    <a:lnTo>
                      <a:pt x="2142" y="2312"/>
                    </a:lnTo>
                    <a:lnTo>
                      <a:pt x="2133" y="2300"/>
                    </a:lnTo>
                    <a:lnTo>
                      <a:pt x="2123" y="2284"/>
                    </a:lnTo>
                    <a:lnTo>
                      <a:pt x="2114" y="2270"/>
                    </a:lnTo>
                    <a:lnTo>
                      <a:pt x="2106" y="2254"/>
                    </a:lnTo>
                    <a:lnTo>
                      <a:pt x="2098" y="2236"/>
                    </a:lnTo>
                    <a:lnTo>
                      <a:pt x="2091" y="2218"/>
                    </a:lnTo>
                    <a:lnTo>
                      <a:pt x="2084" y="2198"/>
                    </a:lnTo>
                    <a:lnTo>
                      <a:pt x="2078" y="2178"/>
                    </a:lnTo>
                    <a:lnTo>
                      <a:pt x="2072" y="2158"/>
                    </a:lnTo>
                    <a:lnTo>
                      <a:pt x="2067" y="2136"/>
                    </a:lnTo>
                    <a:lnTo>
                      <a:pt x="2062" y="2114"/>
                    </a:lnTo>
                    <a:lnTo>
                      <a:pt x="2058" y="2090"/>
                    </a:lnTo>
                    <a:lnTo>
                      <a:pt x="2054" y="2066"/>
                    </a:lnTo>
                    <a:lnTo>
                      <a:pt x="2051" y="2040"/>
                    </a:lnTo>
                    <a:lnTo>
                      <a:pt x="2049" y="2014"/>
                    </a:lnTo>
                    <a:lnTo>
                      <a:pt x="2047" y="1988"/>
                    </a:lnTo>
                    <a:lnTo>
                      <a:pt x="2045" y="1960"/>
                    </a:lnTo>
                    <a:lnTo>
                      <a:pt x="2044" y="1932"/>
                    </a:lnTo>
                    <a:lnTo>
                      <a:pt x="2044" y="1902"/>
                    </a:lnTo>
                    <a:lnTo>
                      <a:pt x="2044" y="1868"/>
                    </a:lnTo>
                    <a:lnTo>
                      <a:pt x="2046" y="1836"/>
                    </a:lnTo>
                    <a:lnTo>
                      <a:pt x="2047" y="1804"/>
                    </a:lnTo>
                    <a:lnTo>
                      <a:pt x="2050" y="1772"/>
                    </a:lnTo>
                    <a:lnTo>
                      <a:pt x="2054" y="1744"/>
                    </a:lnTo>
                    <a:lnTo>
                      <a:pt x="2058" y="1714"/>
                    </a:lnTo>
                    <a:lnTo>
                      <a:pt x="2063" y="1688"/>
                    </a:lnTo>
                    <a:lnTo>
                      <a:pt x="2068" y="1660"/>
                    </a:lnTo>
                    <a:lnTo>
                      <a:pt x="2075" y="1636"/>
                    </a:lnTo>
                    <a:lnTo>
                      <a:pt x="2082" y="1612"/>
                    </a:lnTo>
                    <a:lnTo>
                      <a:pt x="2090" y="1588"/>
                    </a:lnTo>
                    <a:lnTo>
                      <a:pt x="2098" y="1566"/>
                    </a:lnTo>
                    <a:lnTo>
                      <a:pt x="2107" y="1547"/>
                    </a:lnTo>
                    <a:lnTo>
                      <a:pt x="2118" y="1527"/>
                    </a:lnTo>
                    <a:lnTo>
                      <a:pt x="2128" y="1509"/>
                    </a:lnTo>
                    <a:lnTo>
                      <a:pt x="2140" y="1491"/>
                    </a:lnTo>
                    <a:lnTo>
                      <a:pt x="2152" y="1475"/>
                    </a:lnTo>
                    <a:lnTo>
                      <a:pt x="2159" y="1467"/>
                    </a:lnTo>
                    <a:lnTo>
                      <a:pt x="2165" y="1461"/>
                    </a:lnTo>
                    <a:lnTo>
                      <a:pt x="2179" y="1447"/>
                    </a:lnTo>
                    <a:lnTo>
                      <a:pt x="2194" y="1433"/>
                    </a:lnTo>
                    <a:lnTo>
                      <a:pt x="2210" y="1421"/>
                    </a:lnTo>
                    <a:lnTo>
                      <a:pt x="2226" y="1411"/>
                    </a:lnTo>
                    <a:lnTo>
                      <a:pt x="2243" y="1401"/>
                    </a:lnTo>
                    <a:lnTo>
                      <a:pt x="2260" y="1391"/>
                    </a:lnTo>
                    <a:lnTo>
                      <a:pt x="2278" y="1383"/>
                    </a:lnTo>
                    <a:lnTo>
                      <a:pt x="2297" y="1377"/>
                    </a:lnTo>
                    <a:lnTo>
                      <a:pt x="2317" y="1371"/>
                    </a:lnTo>
                    <a:lnTo>
                      <a:pt x="2327" y="1369"/>
                    </a:lnTo>
                    <a:lnTo>
                      <a:pt x="2337" y="1367"/>
                    </a:lnTo>
                    <a:lnTo>
                      <a:pt x="2359" y="1363"/>
                    </a:lnTo>
                    <a:lnTo>
                      <a:pt x="2380" y="1361"/>
                    </a:lnTo>
                    <a:lnTo>
                      <a:pt x="2403" y="1359"/>
                    </a:lnTo>
                    <a:lnTo>
                      <a:pt x="2426" y="1359"/>
                    </a:lnTo>
                    <a:lnTo>
                      <a:pt x="2449" y="1359"/>
                    </a:lnTo>
                    <a:lnTo>
                      <a:pt x="2461" y="1359"/>
                    </a:lnTo>
                    <a:lnTo>
                      <a:pt x="2473" y="1361"/>
                    </a:lnTo>
                    <a:lnTo>
                      <a:pt x="2473" y="1297"/>
                    </a:lnTo>
                    <a:lnTo>
                      <a:pt x="2473" y="1265"/>
                    </a:lnTo>
                    <a:lnTo>
                      <a:pt x="2472" y="1249"/>
                    </a:lnTo>
                    <a:lnTo>
                      <a:pt x="2472" y="1235"/>
                    </a:lnTo>
                    <a:lnTo>
                      <a:pt x="2471" y="1209"/>
                    </a:lnTo>
                    <a:lnTo>
                      <a:pt x="2469" y="1185"/>
                    </a:lnTo>
                    <a:lnTo>
                      <a:pt x="2467" y="1163"/>
                    </a:lnTo>
                    <a:lnTo>
                      <a:pt x="2463" y="1145"/>
                    </a:lnTo>
                    <a:lnTo>
                      <a:pt x="2460" y="1127"/>
                    </a:lnTo>
                    <a:lnTo>
                      <a:pt x="2455" y="1113"/>
                    </a:lnTo>
                    <a:lnTo>
                      <a:pt x="2449" y="1099"/>
                    </a:lnTo>
                    <a:lnTo>
                      <a:pt x="2443" y="1089"/>
                    </a:lnTo>
                    <a:lnTo>
                      <a:pt x="2439" y="1085"/>
                    </a:lnTo>
                    <a:lnTo>
                      <a:pt x="2435" y="1079"/>
                    </a:lnTo>
                    <a:lnTo>
                      <a:pt x="2426" y="1073"/>
                    </a:lnTo>
                    <a:lnTo>
                      <a:pt x="2417" y="1067"/>
                    </a:lnTo>
                    <a:lnTo>
                      <a:pt x="2406" y="1063"/>
                    </a:lnTo>
                    <a:lnTo>
                      <a:pt x="2393" y="1061"/>
                    </a:lnTo>
                    <a:lnTo>
                      <a:pt x="2380" y="1061"/>
                    </a:lnTo>
                    <a:lnTo>
                      <a:pt x="2367" y="1061"/>
                    </a:lnTo>
                    <a:lnTo>
                      <a:pt x="2354" y="1063"/>
                    </a:lnTo>
                    <a:lnTo>
                      <a:pt x="2341" y="1067"/>
                    </a:lnTo>
                    <a:lnTo>
                      <a:pt x="2328" y="1073"/>
                    </a:lnTo>
                    <a:lnTo>
                      <a:pt x="2314" y="1079"/>
                    </a:lnTo>
                    <a:lnTo>
                      <a:pt x="2300" y="1087"/>
                    </a:lnTo>
                    <a:lnTo>
                      <a:pt x="2286" y="1097"/>
                    </a:lnTo>
                    <a:lnTo>
                      <a:pt x="2272" y="1107"/>
                    </a:lnTo>
                    <a:lnTo>
                      <a:pt x="2258" y="1119"/>
                    </a:lnTo>
                    <a:lnTo>
                      <a:pt x="2243" y="1133"/>
                    </a:lnTo>
                    <a:lnTo>
                      <a:pt x="2228" y="1149"/>
                    </a:lnTo>
                    <a:lnTo>
                      <a:pt x="2213" y="1165"/>
                    </a:lnTo>
                    <a:lnTo>
                      <a:pt x="2197" y="1181"/>
                    </a:lnTo>
                    <a:lnTo>
                      <a:pt x="2181" y="1201"/>
                    </a:lnTo>
                    <a:lnTo>
                      <a:pt x="2149" y="1241"/>
                    </a:lnTo>
                    <a:lnTo>
                      <a:pt x="2061" y="943"/>
                    </a:lnTo>
                    <a:lnTo>
                      <a:pt x="2076" y="925"/>
                    </a:lnTo>
                    <a:lnTo>
                      <a:pt x="2091" y="907"/>
                    </a:lnTo>
                    <a:lnTo>
                      <a:pt x="2106" y="891"/>
                    </a:lnTo>
                    <a:lnTo>
                      <a:pt x="2120" y="875"/>
                    </a:lnTo>
                    <a:lnTo>
                      <a:pt x="2136" y="861"/>
                    </a:lnTo>
                    <a:lnTo>
                      <a:pt x="2152" y="845"/>
                    </a:lnTo>
                    <a:lnTo>
                      <a:pt x="2190" y="813"/>
                    </a:lnTo>
                    <a:lnTo>
                      <a:pt x="2219" y="791"/>
                    </a:lnTo>
                    <a:lnTo>
                      <a:pt x="2247" y="771"/>
                    </a:lnTo>
                    <a:lnTo>
                      <a:pt x="2274" y="755"/>
                    </a:lnTo>
                    <a:lnTo>
                      <a:pt x="2288" y="749"/>
                    </a:lnTo>
                    <a:lnTo>
                      <a:pt x="2301" y="743"/>
                    </a:lnTo>
                    <a:lnTo>
                      <a:pt x="2314" y="737"/>
                    </a:lnTo>
                    <a:lnTo>
                      <a:pt x="2328" y="733"/>
                    </a:lnTo>
                    <a:lnTo>
                      <a:pt x="2341" y="729"/>
                    </a:lnTo>
                    <a:lnTo>
                      <a:pt x="2354" y="725"/>
                    </a:lnTo>
                    <a:lnTo>
                      <a:pt x="2367" y="723"/>
                    </a:lnTo>
                    <a:lnTo>
                      <a:pt x="2381" y="721"/>
                    </a:lnTo>
                    <a:lnTo>
                      <a:pt x="2408" y="719"/>
                    </a:lnTo>
                    <a:lnTo>
                      <a:pt x="2432" y="721"/>
                    </a:lnTo>
                    <a:lnTo>
                      <a:pt x="2456" y="725"/>
                    </a:lnTo>
                    <a:lnTo>
                      <a:pt x="2478" y="731"/>
                    </a:lnTo>
                    <a:lnTo>
                      <a:pt x="2500" y="739"/>
                    </a:lnTo>
                    <a:lnTo>
                      <a:pt x="2520" y="749"/>
                    </a:lnTo>
                    <a:lnTo>
                      <a:pt x="2530" y="755"/>
                    </a:lnTo>
                    <a:lnTo>
                      <a:pt x="2539" y="761"/>
                    </a:lnTo>
                    <a:lnTo>
                      <a:pt x="2558" y="775"/>
                    </a:lnTo>
                    <a:lnTo>
                      <a:pt x="2567" y="783"/>
                    </a:lnTo>
                    <a:lnTo>
                      <a:pt x="2575" y="791"/>
                    </a:lnTo>
                    <a:lnTo>
                      <a:pt x="2591" y="811"/>
                    </a:lnTo>
                    <a:lnTo>
                      <a:pt x="2605" y="831"/>
                    </a:lnTo>
                    <a:lnTo>
                      <a:pt x="2618" y="853"/>
                    </a:lnTo>
                    <a:lnTo>
                      <a:pt x="2624" y="865"/>
                    </a:lnTo>
                    <a:lnTo>
                      <a:pt x="2630" y="879"/>
                    </a:lnTo>
                    <a:lnTo>
                      <a:pt x="2636" y="891"/>
                    </a:lnTo>
                    <a:lnTo>
                      <a:pt x="2641" y="905"/>
                    </a:lnTo>
                    <a:lnTo>
                      <a:pt x="2646" y="919"/>
                    </a:lnTo>
                    <a:lnTo>
                      <a:pt x="2650" y="933"/>
                    </a:lnTo>
                    <a:lnTo>
                      <a:pt x="2658" y="963"/>
                    </a:lnTo>
                    <a:lnTo>
                      <a:pt x="2661" y="979"/>
                    </a:lnTo>
                    <a:lnTo>
                      <a:pt x="2664" y="995"/>
                    </a:lnTo>
                    <a:lnTo>
                      <a:pt x="2668" y="1019"/>
                    </a:lnTo>
                    <a:lnTo>
                      <a:pt x="2671" y="1043"/>
                    </a:lnTo>
                    <a:lnTo>
                      <a:pt x="2674" y="1069"/>
                    </a:lnTo>
                    <a:lnTo>
                      <a:pt x="2676" y="1099"/>
                    </a:lnTo>
                    <a:lnTo>
                      <a:pt x="2678" y="1133"/>
                    </a:lnTo>
                    <a:lnTo>
                      <a:pt x="2678" y="1153"/>
                    </a:lnTo>
                    <a:lnTo>
                      <a:pt x="2678" y="1173"/>
                    </a:lnTo>
                    <a:lnTo>
                      <a:pt x="2679" y="1223"/>
                    </a:lnTo>
                    <a:lnTo>
                      <a:pt x="2678" y="1281"/>
                    </a:lnTo>
                    <a:lnTo>
                      <a:pt x="2674" y="1814"/>
                    </a:lnTo>
                    <a:lnTo>
                      <a:pt x="2674" y="1874"/>
                    </a:lnTo>
                    <a:lnTo>
                      <a:pt x="2674" y="1902"/>
                    </a:lnTo>
                    <a:lnTo>
                      <a:pt x="2675" y="1926"/>
                    </a:lnTo>
                    <a:lnTo>
                      <a:pt x="2676" y="1950"/>
                    </a:lnTo>
                    <a:lnTo>
                      <a:pt x="2678" y="1974"/>
                    </a:lnTo>
                    <a:lnTo>
                      <a:pt x="2681" y="1994"/>
                    </a:lnTo>
                    <a:lnTo>
                      <a:pt x="2684" y="2016"/>
                    </a:lnTo>
                    <a:lnTo>
                      <a:pt x="2688" y="2034"/>
                    </a:lnTo>
                    <a:lnTo>
                      <a:pt x="2691" y="2044"/>
                    </a:lnTo>
                    <a:lnTo>
                      <a:pt x="2694" y="2054"/>
                    </a:lnTo>
                    <a:lnTo>
                      <a:pt x="2696" y="2064"/>
                    </a:lnTo>
                    <a:lnTo>
                      <a:pt x="2700" y="2072"/>
                    </a:lnTo>
                    <a:lnTo>
                      <a:pt x="2703" y="2082"/>
                    </a:lnTo>
                    <a:lnTo>
                      <a:pt x="2707" y="2092"/>
                    </a:lnTo>
                    <a:lnTo>
                      <a:pt x="2715" y="2110"/>
                    </a:lnTo>
                    <a:lnTo>
                      <a:pt x="2725" y="2128"/>
                    </a:lnTo>
                    <a:lnTo>
                      <a:pt x="2736" y="2146"/>
                    </a:lnTo>
                    <a:lnTo>
                      <a:pt x="2748" y="2166"/>
                    </a:lnTo>
                    <a:lnTo>
                      <a:pt x="2638" y="2420"/>
                    </a:lnTo>
                    <a:close/>
                    <a:moveTo>
                      <a:pt x="2460" y="1646"/>
                    </a:moveTo>
                    <a:lnTo>
                      <a:pt x="2434" y="1646"/>
                    </a:lnTo>
                    <a:lnTo>
                      <a:pt x="2411" y="1648"/>
                    </a:lnTo>
                    <a:lnTo>
                      <a:pt x="2389" y="1652"/>
                    </a:lnTo>
                    <a:lnTo>
                      <a:pt x="2369" y="1656"/>
                    </a:lnTo>
                    <a:lnTo>
                      <a:pt x="2360" y="1660"/>
                    </a:lnTo>
                    <a:lnTo>
                      <a:pt x="2352" y="1664"/>
                    </a:lnTo>
                    <a:lnTo>
                      <a:pt x="2336" y="1672"/>
                    </a:lnTo>
                    <a:lnTo>
                      <a:pt x="2329" y="1678"/>
                    </a:lnTo>
                    <a:lnTo>
                      <a:pt x="2322" y="1682"/>
                    </a:lnTo>
                    <a:lnTo>
                      <a:pt x="2315" y="1690"/>
                    </a:lnTo>
                    <a:lnTo>
                      <a:pt x="2310" y="1696"/>
                    </a:lnTo>
                    <a:lnTo>
                      <a:pt x="2304" y="1702"/>
                    </a:lnTo>
                    <a:lnTo>
                      <a:pt x="2299" y="1710"/>
                    </a:lnTo>
                    <a:lnTo>
                      <a:pt x="2294" y="1718"/>
                    </a:lnTo>
                    <a:lnTo>
                      <a:pt x="2290" y="1728"/>
                    </a:lnTo>
                    <a:lnTo>
                      <a:pt x="2286" y="1738"/>
                    </a:lnTo>
                    <a:lnTo>
                      <a:pt x="2283" y="1748"/>
                    </a:lnTo>
                    <a:lnTo>
                      <a:pt x="2279" y="1758"/>
                    </a:lnTo>
                    <a:lnTo>
                      <a:pt x="2277" y="1770"/>
                    </a:lnTo>
                    <a:lnTo>
                      <a:pt x="2274" y="1782"/>
                    </a:lnTo>
                    <a:lnTo>
                      <a:pt x="2272" y="1794"/>
                    </a:lnTo>
                    <a:lnTo>
                      <a:pt x="2271" y="1808"/>
                    </a:lnTo>
                    <a:lnTo>
                      <a:pt x="2269" y="1822"/>
                    </a:lnTo>
                    <a:lnTo>
                      <a:pt x="2268" y="1838"/>
                    </a:lnTo>
                    <a:lnTo>
                      <a:pt x="2267" y="1854"/>
                    </a:lnTo>
                    <a:lnTo>
                      <a:pt x="2267" y="1870"/>
                    </a:lnTo>
                    <a:lnTo>
                      <a:pt x="2267" y="1888"/>
                    </a:lnTo>
                    <a:lnTo>
                      <a:pt x="2267" y="1910"/>
                    </a:lnTo>
                    <a:lnTo>
                      <a:pt x="2268" y="1932"/>
                    </a:lnTo>
                    <a:lnTo>
                      <a:pt x="2269" y="1942"/>
                    </a:lnTo>
                    <a:lnTo>
                      <a:pt x="2271" y="1952"/>
                    </a:lnTo>
                    <a:lnTo>
                      <a:pt x="2274" y="1972"/>
                    </a:lnTo>
                    <a:lnTo>
                      <a:pt x="2275" y="1982"/>
                    </a:lnTo>
                    <a:lnTo>
                      <a:pt x="2277" y="1990"/>
                    </a:lnTo>
                    <a:lnTo>
                      <a:pt x="2279" y="2000"/>
                    </a:lnTo>
                    <a:lnTo>
                      <a:pt x="2282" y="2008"/>
                    </a:lnTo>
                    <a:lnTo>
                      <a:pt x="2287" y="2024"/>
                    </a:lnTo>
                    <a:lnTo>
                      <a:pt x="2293" y="2038"/>
                    </a:lnTo>
                    <a:lnTo>
                      <a:pt x="2299" y="2050"/>
                    </a:lnTo>
                    <a:lnTo>
                      <a:pt x="2306" y="2062"/>
                    </a:lnTo>
                    <a:lnTo>
                      <a:pt x="2314" y="2072"/>
                    </a:lnTo>
                    <a:lnTo>
                      <a:pt x="2322" y="2080"/>
                    </a:lnTo>
                    <a:lnTo>
                      <a:pt x="2330" y="2086"/>
                    </a:lnTo>
                    <a:lnTo>
                      <a:pt x="2339" y="2092"/>
                    </a:lnTo>
                    <a:lnTo>
                      <a:pt x="2348" y="2094"/>
                    </a:lnTo>
                    <a:lnTo>
                      <a:pt x="2358" y="2096"/>
                    </a:lnTo>
                    <a:lnTo>
                      <a:pt x="2365" y="2094"/>
                    </a:lnTo>
                    <a:lnTo>
                      <a:pt x="2373" y="2094"/>
                    </a:lnTo>
                    <a:lnTo>
                      <a:pt x="2380" y="2090"/>
                    </a:lnTo>
                    <a:lnTo>
                      <a:pt x="2387" y="2088"/>
                    </a:lnTo>
                    <a:lnTo>
                      <a:pt x="2401" y="2078"/>
                    </a:lnTo>
                    <a:lnTo>
                      <a:pt x="2408" y="2072"/>
                    </a:lnTo>
                    <a:lnTo>
                      <a:pt x="2415" y="2066"/>
                    </a:lnTo>
                    <a:lnTo>
                      <a:pt x="2422" y="2060"/>
                    </a:lnTo>
                    <a:lnTo>
                      <a:pt x="2429" y="2050"/>
                    </a:lnTo>
                    <a:lnTo>
                      <a:pt x="2436" y="2042"/>
                    </a:lnTo>
                    <a:lnTo>
                      <a:pt x="2442" y="2032"/>
                    </a:lnTo>
                    <a:lnTo>
                      <a:pt x="2448" y="2022"/>
                    </a:lnTo>
                    <a:lnTo>
                      <a:pt x="2455" y="2010"/>
                    </a:lnTo>
                    <a:lnTo>
                      <a:pt x="2467" y="1986"/>
                    </a:lnTo>
                    <a:lnTo>
                      <a:pt x="2470" y="1646"/>
                    </a:lnTo>
                    <a:lnTo>
                      <a:pt x="2460" y="1646"/>
                    </a:lnTo>
                    <a:close/>
                    <a:moveTo>
                      <a:pt x="3818" y="520"/>
                    </a:moveTo>
                    <a:lnTo>
                      <a:pt x="3475" y="520"/>
                    </a:lnTo>
                    <a:lnTo>
                      <a:pt x="3475" y="1013"/>
                    </a:lnTo>
                    <a:lnTo>
                      <a:pt x="3750" y="1013"/>
                    </a:lnTo>
                    <a:lnTo>
                      <a:pt x="3750" y="1365"/>
                    </a:lnTo>
                    <a:lnTo>
                      <a:pt x="3475" y="1365"/>
                    </a:lnTo>
                    <a:lnTo>
                      <a:pt x="3475" y="2322"/>
                    </a:lnTo>
                    <a:lnTo>
                      <a:pt x="3258" y="2322"/>
                    </a:lnTo>
                    <a:lnTo>
                      <a:pt x="3258" y="1245"/>
                    </a:lnTo>
                    <a:lnTo>
                      <a:pt x="3258" y="170"/>
                    </a:lnTo>
                    <a:lnTo>
                      <a:pt x="3843" y="170"/>
                    </a:lnTo>
                    <a:lnTo>
                      <a:pt x="3818" y="520"/>
                    </a:lnTo>
                    <a:close/>
                    <a:moveTo>
                      <a:pt x="4498" y="2176"/>
                    </a:moveTo>
                    <a:lnTo>
                      <a:pt x="4487" y="2198"/>
                    </a:lnTo>
                    <a:lnTo>
                      <a:pt x="4482" y="2208"/>
                    </a:lnTo>
                    <a:lnTo>
                      <a:pt x="4476" y="2218"/>
                    </a:lnTo>
                    <a:lnTo>
                      <a:pt x="4465" y="2236"/>
                    </a:lnTo>
                    <a:lnTo>
                      <a:pt x="4454" y="2254"/>
                    </a:lnTo>
                    <a:lnTo>
                      <a:pt x="4442" y="2270"/>
                    </a:lnTo>
                    <a:lnTo>
                      <a:pt x="4429" y="2284"/>
                    </a:lnTo>
                    <a:lnTo>
                      <a:pt x="4417" y="2298"/>
                    </a:lnTo>
                    <a:lnTo>
                      <a:pt x="4404" y="2310"/>
                    </a:lnTo>
                    <a:lnTo>
                      <a:pt x="4390" y="2320"/>
                    </a:lnTo>
                    <a:lnTo>
                      <a:pt x="4376" y="2330"/>
                    </a:lnTo>
                    <a:lnTo>
                      <a:pt x="4362" y="2338"/>
                    </a:lnTo>
                    <a:lnTo>
                      <a:pt x="4347" y="2344"/>
                    </a:lnTo>
                    <a:lnTo>
                      <a:pt x="4332" y="2350"/>
                    </a:lnTo>
                    <a:lnTo>
                      <a:pt x="4317" y="2354"/>
                    </a:lnTo>
                    <a:lnTo>
                      <a:pt x="4301" y="2356"/>
                    </a:lnTo>
                    <a:lnTo>
                      <a:pt x="4285" y="2356"/>
                    </a:lnTo>
                    <a:lnTo>
                      <a:pt x="4262" y="2356"/>
                    </a:lnTo>
                    <a:lnTo>
                      <a:pt x="4239" y="2350"/>
                    </a:lnTo>
                    <a:lnTo>
                      <a:pt x="4227" y="2348"/>
                    </a:lnTo>
                    <a:lnTo>
                      <a:pt x="4216" y="2344"/>
                    </a:lnTo>
                    <a:lnTo>
                      <a:pt x="4206" y="2340"/>
                    </a:lnTo>
                    <a:lnTo>
                      <a:pt x="4195" y="2334"/>
                    </a:lnTo>
                    <a:lnTo>
                      <a:pt x="4185" y="2328"/>
                    </a:lnTo>
                    <a:lnTo>
                      <a:pt x="4174" y="2322"/>
                    </a:lnTo>
                    <a:lnTo>
                      <a:pt x="4164" y="2316"/>
                    </a:lnTo>
                    <a:lnTo>
                      <a:pt x="4155" y="2308"/>
                    </a:lnTo>
                    <a:lnTo>
                      <a:pt x="4145" y="2300"/>
                    </a:lnTo>
                    <a:lnTo>
                      <a:pt x="4136" y="2292"/>
                    </a:lnTo>
                    <a:lnTo>
                      <a:pt x="4119" y="2272"/>
                    </a:lnTo>
                    <a:lnTo>
                      <a:pt x="4120" y="2302"/>
                    </a:lnTo>
                    <a:lnTo>
                      <a:pt x="4121" y="2334"/>
                    </a:lnTo>
                    <a:lnTo>
                      <a:pt x="4122" y="2368"/>
                    </a:lnTo>
                    <a:lnTo>
                      <a:pt x="4122" y="2404"/>
                    </a:lnTo>
                    <a:lnTo>
                      <a:pt x="4122" y="2897"/>
                    </a:lnTo>
                    <a:lnTo>
                      <a:pt x="3922" y="3003"/>
                    </a:lnTo>
                    <a:lnTo>
                      <a:pt x="3922" y="2086"/>
                    </a:lnTo>
                    <a:lnTo>
                      <a:pt x="3922" y="1171"/>
                    </a:lnTo>
                    <a:lnTo>
                      <a:pt x="3922" y="1099"/>
                    </a:lnTo>
                    <a:lnTo>
                      <a:pt x="3921" y="1039"/>
                    </a:lnTo>
                    <a:lnTo>
                      <a:pt x="3921" y="1013"/>
                    </a:lnTo>
                    <a:lnTo>
                      <a:pt x="3921" y="987"/>
                    </a:lnTo>
                    <a:lnTo>
                      <a:pt x="3920" y="943"/>
                    </a:lnTo>
                    <a:lnTo>
                      <a:pt x="3918" y="901"/>
                    </a:lnTo>
                    <a:lnTo>
                      <a:pt x="3916" y="861"/>
                    </a:lnTo>
                    <a:lnTo>
                      <a:pt x="3913" y="817"/>
                    </a:lnTo>
                    <a:lnTo>
                      <a:pt x="3909" y="771"/>
                    </a:lnTo>
                    <a:lnTo>
                      <a:pt x="4094" y="705"/>
                    </a:lnTo>
                    <a:lnTo>
                      <a:pt x="4099" y="745"/>
                    </a:lnTo>
                    <a:lnTo>
                      <a:pt x="4101" y="765"/>
                    </a:lnTo>
                    <a:lnTo>
                      <a:pt x="4103" y="783"/>
                    </a:lnTo>
                    <a:lnTo>
                      <a:pt x="4106" y="817"/>
                    </a:lnTo>
                    <a:lnTo>
                      <a:pt x="4108" y="855"/>
                    </a:lnTo>
                    <a:lnTo>
                      <a:pt x="4115" y="839"/>
                    </a:lnTo>
                    <a:lnTo>
                      <a:pt x="4123" y="823"/>
                    </a:lnTo>
                    <a:lnTo>
                      <a:pt x="4132" y="809"/>
                    </a:lnTo>
                    <a:lnTo>
                      <a:pt x="4142" y="795"/>
                    </a:lnTo>
                    <a:lnTo>
                      <a:pt x="4152" y="781"/>
                    </a:lnTo>
                    <a:lnTo>
                      <a:pt x="4164" y="769"/>
                    </a:lnTo>
                    <a:lnTo>
                      <a:pt x="4176" y="757"/>
                    </a:lnTo>
                    <a:lnTo>
                      <a:pt x="4188" y="747"/>
                    </a:lnTo>
                    <a:lnTo>
                      <a:pt x="4202" y="739"/>
                    </a:lnTo>
                    <a:lnTo>
                      <a:pt x="4215" y="729"/>
                    </a:lnTo>
                    <a:lnTo>
                      <a:pt x="4229" y="723"/>
                    </a:lnTo>
                    <a:lnTo>
                      <a:pt x="4244" y="717"/>
                    </a:lnTo>
                    <a:lnTo>
                      <a:pt x="4259" y="711"/>
                    </a:lnTo>
                    <a:lnTo>
                      <a:pt x="4274" y="709"/>
                    </a:lnTo>
                    <a:lnTo>
                      <a:pt x="4289" y="707"/>
                    </a:lnTo>
                    <a:lnTo>
                      <a:pt x="4304" y="705"/>
                    </a:lnTo>
                    <a:lnTo>
                      <a:pt x="4325" y="707"/>
                    </a:lnTo>
                    <a:lnTo>
                      <a:pt x="4335" y="709"/>
                    </a:lnTo>
                    <a:lnTo>
                      <a:pt x="4346" y="713"/>
                    </a:lnTo>
                    <a:lnTo>
                      <a:pt x="4356" y="715"/>
                    </a:lnTo>
                    <a:lnTo>
                      <a:pt x="4367" y="721"/>
                    </a:lnTo>
                    <a:lnTo>
                      <a:pt x="4377" y="725"/>
                    </a:lnTo>
                    <a:lnTo>
                      <a:pt x="4387" y="731"/>
                    </a:lnTo>
                    <a:lnTo>
                      <a:pt x="4397" y="739"/>
                    </a:lnTo>
                    <a:lnTo>
                      <a:pt x="4407" y="745"/>
                    </a:lnTo>
                    <a:lnTo>
                      <a:pt x="4416" y="753"/>
                    </a:lnTo>
                    <a:lnTo>
                      <a:pt x="4426" y="761"/>
                    </a:lnTo>
                    <a:lnTo>
                      <a:pt x="4435" y="771"/>
                    </a:lnTo>
                    <a:lnTo>
                      <a:pt x="4444" y="781"/>
                    </a:lnTo>
                    <a:lnTo>
                      <a:pt x="4452" y="791"/>
                    </a:lnTo>
                    <a:lnTo>
                      <a:pt x="4460" y="801"/>
                    </a:lnTo>
                    <a:lnTo>
                      <a:pt x="4476" y="825"/>
                    </a:lnTo>
                    <a:lnTo>
                      <a:pt x="4484" y="837"/>
                    </a:lnTo>
                    <a:lnTo>
                      <a:pt x="4491" y="849"/>
                    </a:lnTo>
                    <a:lnTo>
                      <a:pt x="4495" y="855"/>
                    </a:lnTo>
                    <a:lnTo>
                      <a:pt x="4499" y="863"/>
                    </a:lnTo>
                    <a:lnTo>
                      <a:pt x="4506" y="877"/>
                    </a:lnTo>
                    <a:lnTo>
                      <a:pt x="4519" y="905"/>
                    </a:lnTo>
                    <a:lnTo>
                      <a:pt x="4532" y="937"/>
                    </a:lnTo>
                    <a:lnTo>
                      <a:pt x="4539" y="955"/>
                    </a:lnTo>
                    <a:lnTo>
                      <a:pt x="4544" y="973"/>
                    </a:lnTo>
                    <a:lnTo>
                      <a:pt x="4550" y="991"/>
                    </a:lnTo>
                    <a:lnTo>
                      <a:pt x="4556" y="1009"/>
                    </a:lnTo>
                    <a:lnTo>
                      <a:pt x="4566" y="1049"/>
                    </a:lnTo>
                    <a:lnTo>
                      <a:pt x="4575" y="1093"/>
                    </a:lnTo>
                    <a:lnTo>
                      <a:pt x="4581" y="1115"/>
                    </a:lnTo>
                    <a:lnTo>
                      <a:pt x="4585" y="1139"/>
                    </a:lnTo>
                    <a:lnTo>
                      <a:pt x="4592" y="1189"/>
                    </a:lnTo>
                    <a:lnTo>
                      <a:pt x="4595" y="1215"/>
                    </a:lnTo>
                    <a:lnTo>
                      <a:pt x="4598" y="1241"/>
                    </a:lnTo>
                    <a:lnTo>
                      <a:pt x="4602" y="1297"/>
                    </a:lnTo>
                    <a:lnTo>
                      <a:pt x="4606" y="1357"/>
                    </a:lnTo>
                    <a:lnTo>
                      <a:pt x="4607" y="1387"/>
                    </a:lnTo>
                    <a:lnTo>
                      <a:pt x="4608" y="1419"/>
                    </a:lnTo>
                    <a:lnTo>
                      <a:pt x="4608" y="1453"/>
                    </a:lnTo>
                    <a:lnTo>
                      <a:pt x="4609" y="1487"/>
                    </a:lnTo>
                    <a:lnTo>
                      <a:pt x="4608" y="1549"/>
                    </a:lnTo>
                    <a:lnTo>
                      <a:pt x="4607" y="1606"/>
                    </a:lnTo>
                    <a:lnTo>
                      <a:pt x="4606" y="1660"/>
                    </a:lnTo>
                    <a:lnTo>
                      <a:pt x="4603" y="1712"/>
                    </a:lnTo>
                    <a:lnTo>
                      <a:pt x="4600" y="1762"/>
                    </a:lnTo>
                    <a:lnTo>
                      <a:pt x="4595" y="1808"/>
                    </a:lnTo>
                    <a:lnTo>
                      <a:pt x="4590" y="1852"/>
                    </a:lnTo>
                    <a:lnTo>
                      <a:pt x="4588" y="1872"/>
                    </a:lnTo>
                    <a:lnTo>
                      <a:pt x="4584" y="1892"/>
                    </a:lnTo>
                    <a:lnTo>
                      <a:pt x="4576" y="1932"/>
                    </a:lnTo>
                    <a:lnTo>
                      <a:pt x="4569" y="1970"/>
                    </a:lnTo>
                    <a:lnTo>
                      <a:pt x="4564" y="1988"/>
                    </a:lnTo>
                    <a:lnTo>
                      <a:pt x="4560" y="2006"/>
                    </a:lnTo>
                    <a:lnTo>
                      <a:pt x="4549" y="2042"/>
                    </a:lnTo>
                    <a:lnTo>
                      <a:pt x="4538" y="2076"/>
                    </a:lnTo>
                    <a:lnTo>
                      <a:pt x="4526" y="2110"/>
                    </a:lnTo>
                    <a:lnTo>
                      <a:pt x="4512" y="2144"/>
                    </a:lnTo>
                    <a:lnTo>
                      <a:pt x="4498" y="2176"/>
                    </a:lnTo>
                    <a:close/>
                    <a:moveTo>
                      <a:pt x="4361" y="1177"/>
                    </a:moveTo>
                    <a:lnTo>
                      <a:pt x="4358" y="1161"/>
                    </a:lnTo>
                    <a:lnTo>
                      <a:pt x="4355" y="1147"/>
                    </a:lnTo>
                    <a:lnTo>
                      <a:pt x="4351" y="1133"/>
                    </a:lnTo>
                    <a:lnTo>
                      <a:pt x="4346" y="1119"/>
                    </a:lnTo>
                    <a:lnTo>
                      <a:pt x="4342" y="1107"/>
                    </a:lnTo>
                    <a:lnTo>
                      <a:pt x="4337" y="1097"/>
                    </a:lnTo>
                    <a:lnTo>
                      <a:pt x="4331" y="1087"/>
                    </a:lnTo>
                    <a:lnTo>
                      <a:pt x="4325" y="1077"/>
                    </a:lnTo>
                    <a:lnTo>
                      <a:pt x="4319" y="1069"/>
                    </a:lnTo>
                    <a:lnTo>
                      <a:pt x="4312" y="1063"/>
                    </a:lnTo>
                    <a:lnTo>
                      <a:pt x="4305" y="1057"/>
                    </a:lnTo>
                    <a:lnTo>
                      <a:pt x="4297" y="1051"/>
                    </a:lnTo>
                    <a:lnTo>
                      <a:pt x="4289" y="1049"/>
                    </a:lnTo>
                    <a:lnTo>
                      <a:pt x="4280" y="1045"/>
                    </a:lnTo>
                    <a:lnTo>
                      <a:pt x="4271" y="1043"/>
                    </a:lnTo>
                    <a:lnTo>
                      <a:pt x="4262" y="1043"/>
                    </a:lnTo>
                    <a:lnTo>
                      <a:pt x="4253" y="1043"/>
                    </a:lnTo>
                    <a:lnTo>
                      <a:pt x="4243" y="1045"/>
                    </a:lnTo>
                    <a:lnTo>
                      <a:pt x="4223" y="1051"/>
                    </a:lnTo>
                    <a:lnTo>
                      <a:pt x="4214" y="1055"/>
                    </a:lnTo>
                    <a:lnTo>
                      <a:pt x="4205" y="1061"/>
                    </a:lnTo>
                    <a:lnTo>
                      <a:pt x="4187" y="1075"/>
                    </a:lnTo>
                    <a:lnTo>
                      <a:pt x="4178" y="1083"/>
                    </a:lnTo>
                    <a:lnTo>
                      <a:pt x="4170" y="1091"/>
                    </a:lnTo>
                    <a:lnTo>
                      <a:pt x="4161" y="1101"/>
                    </a:lnTo>
                    <a:lnTo>
                      <a:pt x="4153" y="1113"/>
                    </a:lnTo>
                    <a:lnTo>
                      <a:pt x="4145" y="1125"/>
                    </a:lnTo>
                    <a:lnTo>
                      <a:pt x="4138" y="1137"/>
                    </a:lnTo>
                    <a:lnTo>
                      <a:pt x="4130" y="1151"/>
                    </a:lnTo>
                    <a:lnTo>
                      <a:pt x="4123" y="1165"/>
                    </a:lnTo>
                    <a:lnTo>
                      <a:pt x="4123" y="1934"/>
                    </a:lnTo>
                    <a:lnTo>
                      <a:pt x="4134" y="1952"/>
                    </a:lnTo>
                    <a:lnTo>
                      <a:pt x="4147" y="1970"/>
                    </a:lnTo>
                    <a:lnTo>
                      <a:pt x="4161" y="1984"/>
                    </a:lnTo>
                    <a:lnTo>
                      <a:pt x="4175" y="1998"/>
                    </a:lnTo>
                    <a:lnTo>
                      <a:pt x="4183" y="2006"/>
                    </a:lnTo>
                    <a:lnTo>
                      <a:pt x="4191" y="2010"/>
                    </a:lnTo>
                    <a:lnTo>
                      <a:pt x="4206" y="2020"/>
                    </a:lnTo>
                    <a:lnTo>
                      <a:pt x="4222" y="2026"/>
                    </a:lnTo>
                    <a:lnTo>
                      <a:pt x="4230" y="2028"/>
                    </a:lnTo>
                    <a:lnTo>
                      <a:pt x="4238" y="2028"/>
                    </a:lnTo>
                    <a:lnTo>
                      <a:pt x="4248" y="2028"/>
                    </a:lnTo>
                    <a:lnTo>
                      <a:pt x="4257" y="2026"/>
                    </a:lnTo>
                    <a:lnTo>
                      <a:pt x="4266" y="2024"/>
                    </a:lnTo>
                    <a:lnTo>
                      <a:pt x="4274" y="2022"/>
                    </a:lnTo>
                    <a:lnTo>
                      <a:pt x="4282" y="2018"/>
                    </a:lnTo>
                    <a:lnTo>
                      <a:pt x="4290" y="2012"/>
                    </a:lnTo>
                    <a:lnTo>
                      <a:pt x="4297" y="2008"/>
                    </a:lnTo>
                    <a:lnTo>
                      <a:pt x="4304" y="2000"/>
                    </a:lnTo>
                    <a:lnTo>
                      <a:pt x="4311" y="1994"/>
                    </a:lnTo>
                    <a:lnTo>
                      <a:pt x="4317" y="1984"/>
                    </a:lnTo>
                    <a:lnTo>
                      <a:pt x="4323" y="1976"/>
                    </a:lnTo>
                    <a:lnTo>
                      <a:pt x="4329" y="1964"/>
                    </a:lnTo>
                    <a:lnTo>
                      <a:pt x="4334" y="1954"/>
                    </a:lnTo>
                    <a:lnTo>
                      <a:pt x="4339" y="1940"/>
                    </a:lnTo>
                    <a:lnTo>
                      <a:pt x="4344" y="1928"/>
                    </a:lnTo>
                    <a:lnTo>
                      <a:pt x="4348" y="1912"/>
                    </a:lnTo>
                    <a:lnTo>
                      <a:pt x="4356" y="1880"/>
                    </a:lnTo>
                    <a:lnTo>
                      <a:pt x="4360" y="1862"/>
                    </a:lnTo>
                    <a:lnTo>
                      <a:pt x="4363" y="1844"/>
                    </a:lnTo>
                    <a:lnTo>
                      <a:pt x="4369" y="1804"/>
                    </a:lnTo>
                    <a:lnTo>
                      <a:pt x="4371" y="1780"/>
                    </a:lnTo>
                    <a:lnTo>
                      <a:pt x="4373" y="1758"/>
                    </a:lnTo>
                    <a:lnTo>
                      <a:pt x="4377" y="1706"/>
                    </a:lnTo>
                    <a:lnTo>
                      <a:pt x="4379" y="1652"/>
                    </a:lnTo>
                    <a:lnTo>
                      <a:pt x="4380" y="1622"/>
                    </a:lnTo>
                    <a:lnTo>
                      <a:pt x="4381" y="1592"/>
                    </a:lnTo>
                    <a:lnTo>
                      <a:pt x="4381" y="1527"/>
                    </a:lnTo>
                    <a:lnTo>
                      <a:pt x="4381" y="1471"/>
                    </a:lnTo>
                    <a:lnTo>
                      <a:pt x="4380" y="1419"/>
                    </a:lnTo>
                    <a:lnTo>
                      <a:pt x="4379" y="1369"/>
                    </a:lnTo>
                    <a:lnTo>
                      <a:pt x="4378" y="1347"/>
                    </a:lnTo>
                    <a:lnTo>
                      <a:pt x="4377" y="1323"/>
                    </a:lnTo>
                    <a:lnTo>
                      <a:pt x="4374" y="1281"/>
                    </a:lnTo>
                    <a:lnTo>
                      <a:pt x="4370" y="1243"/>
                    </a:lnTo>
                    <a:lnTo>
                      <a:pt x="4366" y="1207"/>
                    </a:lnTo>
                    <a:lnTo>
                      <a:pt x="4361" y="1177"/>
                    </a:lnTo>
                    <a:close/>
                  </a:path>
                </a:pathLst>
              </a:custGeom>
              <a:solidFill>
                <a:srgbClr val="003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1700808"/>
            <a:ext cx="10226674" cy="1152128"/>
          </a:xfrm>
        </p:spPr>
        <p:txBody>
          <a:bodyPr anchor="b" anchorCtr="0"/>
          <a:lstStyle>
            <a:lvl1pPr algn="ctr">
              <a:defRPr sz="4000"/>
            </a:lvl1pPr>
          </a:lstStyle>
          <a:p>
            <a:r>
              <a:rPr lang="fi-FI" noProof="0" dirty="0"/>
              <a:t>Lisää kiitosteksti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98C87-872E-4871-AF38-71C2361266BC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996976"/>
            <a:ext cx="10226675" cy="864047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 dirty="0" err="1"/>
              <a:t>Yhteystiedot</a:t>
            </a:r>
            <a:endParaRPr lang="en-US" dirty="0"/>
          </a:p>
          <a:p>
            <a:pPr lvl="8"/>
            <a:endParaRPr lang="fi-FI" dirty="0"/>
          </a:p>
        </p:txBody>
      </p:sp>
      <p:sp>
        <p:nvSpPr>
          <p:cNvPr id="3" name="Suojausluokka">
            <a:extLst>
              <a:ext uri="{FF2B5EF4-FFF2-40B4-BE49-F238E27FC236}">
                <a16:creationId xmlns:a16="http://schemas.microsoft.com/office/drawing/2014/main" id="{C9C65AA5-7967-CFEE-8C8B-A88834E1C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507073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1700808"/>
            <a:ext cx="10226674" cy="1152128"/>
          </a:xfrm>
        </p:spPr>
        <p:txBody>
          <a:bodyPr anchor="b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98C87-872E-4871-AF38-71C2361266BC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996953"/>
            <a:ext cx="10226675" cy="86409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Yhteystiedot</a:t>
            </a:r>
            <a:endParaRPr lang="en-US" dirty="0"/>
          </a:p>
          <a:p>
            <a:pPr lvl="8"/>
            <a:endParaRPr lang="fi-FI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E051155-47FC-2E62-A885-2A46C1C2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075683" y="4581128"/>
            <a:ext cx="2040633" cy="648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ojausluokka">
            <a:extLst>
              <a:ext uri="{FF2B5EF4-FFF2-40B4-BE49-F238E27FC236}">
                <a16:creationId xmlns:a16="http://schemas.microsoft.com/office/drawing/2014/main" id="{11570834-4C8E-D8BB-4266-29D13CA42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237395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4374-35D3-677A-0A39-C06DD3DA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8F16-4518-C2F0-E12A-6EC19FC2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9B16-A597-692B-F993-9EBCC959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0B25-2022-45FD-ACB9-AE4A841A4C99}" type="datetime1">
              <a:rPr lang="fi-FI" smtClean="0"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1982-F434-AEBC-4924-2BC025E2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4A47-0CE8-C1BB-B0F1-6B09441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AE2-6AEA-42BD-ABE8-F9A70168C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8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7EF094EB-E19B-0AA5-49BD-D78A7D348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83276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5E2B8-3040-4532-8CFE-81C06834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A4E3F-C0DE-4F0F-BE69-F336AF0BF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B269DD-F234-423E-B7AE-AB29D16EE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194988-2166-48C5-AFF7-A669F9AE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A00-BF0F-4A76-808B-E9399D0AB4A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13E62-6642-431D-83ED-9B3E54D3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DE9850-4A35-46AD-9BA2-3F74787D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9F79-E840-4C40-9B1B-8AC8608190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48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7 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9146E70F-D580-CCD5-2D00-6454559DE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110199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8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9146E70F-D580-CCD5-2D00-6454559DE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3871765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0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C6E817B-F41C-4A72-9011-FB36894E0D86}" type="datetime1">
              <a:rPr lang="fi-FI" smtClean="0"/>
              <a:pPr/>
              <a:t>22.11.2023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691DCA-D96E-46D4-9980-4E905144BA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ojausluokka">
            <a:extLst>
              <a:ext uri="{FF2B5EF4-FFF2-40B4-BE49-F238E27FC236}">
                <a16:creationId xmlns:a16="http://schemas.microsoft.com/office/drawing/2014/main" id="{4339971E-E496-F37B-9B44-0B5753CF1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0588" y="188640"/>
            <a:ext cx="1027525" cy="184666"/>
          </a:xfrm>
        </p:spPr>
        <p:txBody>
          <a:bodyPr wrap="none" anchor="t" anchorCtr="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1"/>
              <a:t>[Suojausluokka]</a:t>
            </a:r>
          </a:p>
        </p:txBody>
      </p:sp>
    </p:spTree>
    <p:extLst>
      <p:ext uri="{BB962C8B-B14F-4D97-AF65-F5344CB8AC3E}">
        <p14:creationId xmlns:p14="http://schemas.microsoft.com/office/powerpoint/2010/main" val="25961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8E84A-BF9E-327C-1FA8-C2FDADD3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04664"/>
            <a:ext cx="10944226" cy="10081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BC4E-7089-98AF-A42F-0177C98C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00213"/>
            <a:ext cx="10944226" cy="4176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7FF6-0302-2BAA-65D2-F839F9950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662" y="6237312"/>
            <a:ext cx="1081087" cy="2158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28485A-15C2-4511-9EF2-4945533A2709}" type="datetime1">
              <a:rPr lang="fi-FI" noProof="0" smtClean="0"/>
              <a:t>22.11.2023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7048-0D86-0A75-AD77-3ECF34266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750" y="6237312"/>
            <a:ext cx="8208714" cy="2158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Yksikkö/Projekti/Esittäjä | Esityksen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CEAD0-DA66-FDC2-FC43-9B629A4F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7" y="6237312"/>
            <a:ext cx="358775" cy="2158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9691DCA-D96E-46D4-9980-4E905144BA5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FD854-9F26-0725-9F58-8824084D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09986" y="6057336"/>
            <a:ext cx="1247052" cy="396000"/>
            <a:chOff x="1249363" y="1887538"/>
            <a:chExt cx="9688513" cy="307657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1BE9A52-2086-037F-91CC-8925275293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B47C26-F449-99EE-DC34-4E7D2CF943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7" name="(logo)" descr="Z:\GRW (grow)\logot\copyright_grow.png" hidden="1">
            <a:extLst>
              <a:ext uri="{FF2B5EF4-FFF2-40B4-BE49-F238E27FC236}">
                <a16:creationId xmlns:a16="http://schemas.microsoft.com/office/drawing/2014/main" id="{00D2EA4E-1B43-1078-649E-4F38EC1829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>
            <a:extLst>
              <a:ext uri="{FF2B5EF4-FFF2-40B4-BE49-F238E27FC236}">
                <a16:creationId xmlns:a16="http://schemas.microsoft.com/office/drawing/2014/main" id="{4BDA9D0B-B802-6624-C6C6-4D28B029A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13769" y="6885480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kela</a:t>
            </a:r>
            <a:endParaRPr lang="en-GB" sz="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96" r:id="rId6"/>
    <p:sldLayoutId id="2147483701" r:id="rId7"/>
    <p:sldLayoutId id="2147483713" r:id="rId8"/>
    <p:sldLayoutId id="2147483702" r:id="rId9"/>
    <p:sldLayoutId id="2147483703" r:id="rId10"/>
    <p:sldLayoutId id="2147483707" r:id="rId11"/>
    <p:sldLayoutId id="2147483712" r:id="rId12"/>
    <p:sldLayoutId id="2147483708" r:id="rId13"/>
    <p:sldLayoutId id="2147483705" r:id="rId14"/>
    <p:sldLayoutId id="2147483694" r:id="rId15"/>
    <p:sldLayoutId id="2147483695" r:id="rId16"/>
    <p:sldLayoutId id="2147483665" r:id="rId17"/>
    <p:sldLayoutId id="2147483666" r:id="rId18"/>
    <p:sldLayoutId id="2147483667" r:id="rId19"/>
    <p:sldLayoutId id="2147483668" r:id="rId20"/>
    <p:sldLayoutId id="2147483656" r:id="rId21"/>
    <p:sldLayoutId id="2147483650" r:id="rId22"/>
    <p:sldLayoutId id="2147483651" r:id="rId23"/>
    <p:sldLayoutId id="2147483658" r:id="rId24"/>
    <p:sldLayoutId id="2147483671" r:id="rId25"/>
    <p:sldLayoutId id="2147483652" r:id="rId26"/>
    <p:sldLayoutId id="2147483653" r:id="rId27"/>
    <p:sldLayoutId id="2147483673" r:id="rId28"/>
    <p:sldLayoutId id="2147483697" r:id="rId29"/>
    <p:sldLayoutId id="2147483698" r:id="rId30"/>
    <p:sldLayoutId id="2147483699" r:id="rId31"/>
    <p:sldLayoutId id="2147483700" r:id="rId32"/>
    <p:sldLayoutId id="2147483659" r:id="rId33"/>
    <p:sldLayoutId id="2147483660" r:id="rId34"/>
    <p:sldLayoutId id="2147483674" r:id="rId35"/>
    <p:sldLayoutId id="2147483675" r:id="rId36"/>
    <p:sldLayoutId id="2147483676" r:id="rId37"/>
    <p:sldLayoutId id="2147483677" r:id="rId38"/>
    <p:sldLayoutId id="2147483678" r:id="rId39"/>
    <p:sldLayoutId id="2147483679" r:id="rId40"/>
    <p:sldLayoutId id="2147483680" r:id="rId41"/>
    <p:sldLayoutId id="2147483681" r:id="rId42"/>
    <p:sldLayoutId id="2147483682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  <p:sldLayoutId id="2147483693" r:id="rId51"/>
    <p:sldLayoutId id="2147483684" r:id="rId52"/>
    <p:sldLayoutId id="2147483654" r:id="rId53"/>
    <p:sldLayoutId id="2147483655" r:id="rId54"/>
    <p:sldLayoutId id="2147483669" r:id="rId55"/>
    <p:sldLayoutId id="2147483670" r:id="rId56"/>
    <p:sldLayoutId id="2147483672" r:id="rId57"/>
    <p:sldLayoutId id="2147483683" r:id="rId58"/>
    <p:sldLayoutId id="2147483714" r:id="rId59"/>
    <p:sldLayoutId id="2147483715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8775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113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413" indent="-368300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88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30563" indent="-358775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7287" userDrawn="1">
          <p15:clr>
            <a:srgbClr val="F26B43"/>
          </p15:clr>
        </p15:guide>
        <p15:guide id="13" pos="619" userDrawn="1">
          <p15:clr>
            <a:srgbClr val="F26B43"/>
          </p15:clr>
        </p15:guide>
        <p15:guide id="1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a.fi/benefit-forms/TO2.pdf" TargetMode="External"/><Relationship Id="rId2" Type="http://schemas.openxmlformats.org/officeDocument/2006/relationships/hyperlink" Target="https://oma.kela.fi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a.fi/yhteistyokumppanit-asiakaspalvelu-neuvontaa#toimeentulotuen-palvelunumerot-sosiaalitoimelle-ja-palveluntuottajille" TargetMode="External"/><Relationship Id="rId2" Type="http://schemas.openxmlformats.org/officeDocument/2006/relationships/hyperlink" Target="https://www.kela.fi/yhteistyokumppanit-asiakaspalvelu-neuvontaa#viranomaislinja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0.png"/><Relationship Id="rId5" Type="http://schemas.openxmlformats.org/officeDocument/2006/relationships/hyperlink" Target="https://www.kela.fi/yhteistyokumppanit-asiakaspalvelu" TargetMode="External"/><Relationship Id="rId4" Type="http://schemas.openxmlformats.org/officeDocument/2006/relationships/hyperlink" Target="https://www.kela.fi/yhteistyokumppanit-asiakaspalvelu-neuvonta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a.fi/yhteistyokumppanit-toimeentulotuki-etuustietopalvelu-kelmu" TargetMode="Externa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a.fi/documents/20124/410335/kelmussa-tarvittavat-valtuudet-eri-toimijoille.pdf/b57f3b2f-4da2-bf7d-b649-f109807678fa?t=1664871738898" TargetMode="External"/><Relationship Id="rId2" Type="http://schemas.openxmlformats.org/officeDocument/2006/relationships/hyperlink" Target="https://www.kela.fi/documents/20124/410335/kelmu-etuustiedot-valtuudet-kayttotarkoitukset-2023.pdf/cee6c677-e43c-2556-fcc3-cff578bd03db?t=1669813250876" TargetMode="Externa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www.kela.fi/documents/20124/410335/nain-kelmun-kayttaja-tarkistaa-kunnalta-saamansa-valtuudet.pdf/b9c1350e-e75b-8c82-97dc-463af7e24ed8?t=16499219661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a.fi/yhteistyokumppanit-asiakaspalvelu-neuvontaa#viranomaislinja" TargetMode="External"/><Relationship Id="rId2" Type="http://schemas.openxmlformats.org/officeDocument/2006/relationships/hyperlink" Target="http://www.kela.fi/yhteistyokumppanit-asiakaspalvelu-suojattu-sahkoposti" TargetMode="Externa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Pt0I3pvyRU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a.fi/documents/20124/410315/asumismenojen_rajat_2023.pdf/d01f54b6-2240-3eb4-5139-94caaa5598a1?t=1669183666975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9896-2A21-B0FD-9A11-83220C388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VAT-seminaari</a:t>
            </a:r>
            <a:br>
              <a:rPr lang="fi-FI" sz="3600" dirty="0"/>
            </a:br>
            <a:r>
              <a:rPr lang="fi-FI" sz="3600" dirty="0"/>
              <a:t>Yhteisen asiakkaan auttaminen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FF748-E80F-E78D-CB9F-39198C85D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Julius Hieta ja Jari Pitkänen</a:t>
            </a:r>
          </a:p>
        </p:txBody>
      </p:sp>
    </p:spTree>
    <p:extLst>
      <p:ext uri="{BB962C8B-B14F-4D97-AF65-F5344CB8AC3E}">
        <p14:creationId xmlns:p14="http://schemas.microsoft.com/office/powerpoint/2010/main" val="56377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1C0D0-3747-4479-A9CB-1D76FF47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Kuinka vuokravakuutta haetaan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DC75AB-2170-449E-8959-FD6D4625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fi-FI" sz="1800" dirty="0">
                <a:solidFill>
                  <a:srgbClr val="17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Perustoimeentulotuesta </a:t>
            </a: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tulee olla päätös sille kuukaudelle, jona vuokravakuus erääntyy. Jos päätöstä ei ole perustoimeentulotuesta, niin etuutta tulee hakea ensin </a:t>
            </a:r>
            <a:r>
              <a:rPr lang="fi-FI" sz="1800" b="0" i="0" u="none" strike="noStrike" dirty="0">
                <a:solidFill>
                  <a:srgbClr val="2A69C5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OmaKelasta</a:t>
            </a: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 Vuokravakuutta voi hakea myös samassa yhteydessä, kun haetaan perustoimeentulotukea.</a:t>
            </a:r>
          </a:p>
          <a:p>
            <a:pPr algn="l">
              <a:buFont typeface="+mj-lt"/>
              <a:buAutoNum type="arabicPeriod"/>
            </a:pP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Jos perustoimeentulotuesta on jo päätös, vuokravakuutta haetaan Kelasta erillisellä lomakkeella Vuokravakuuden hakeminen (</a:t>
            </a:r>
            <a:r>
              <a:rPr lang="fi-FI" sz="1800" b="0" i="0" u="none" strike="noStrike" dirty="0">
                <a:solidFill>
                  <a:srgbClr val="2A69C5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TO2, pdf</a:t>
            </a: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). Vuokravakuutta ei voi hakea verkossa erillisellä lomakkeella.</a:t>
            </a:r>
          </a:p>
          <a:p>
            <a:pPr algn="l">
              <a:buFont typeface="+mj-lt"/>
              <a:buAutoNum type="arabicPeriod"/>
            </a:pPr>
            <a:r>
              <a:rPr lang="fi-FI" sz="1800" dirty="0">
                <a:solidFill>
                  <a:srgbClr val="17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akemuksen liitteenä tulee toimittaa alustava vuokrasopimus tai vuokra-asuntotarjous, josta ilmenee asunnon ja vuokranantajan tiedot sekä vuokran ja vuokravakuuden määrä.</a:t>
            </a:r>
          </a:p>
          <a:p>
            <a:pPr algn="l">
              <a:buFont typeface="+mj-lt"/>
              <a:buAutoNum type="arabicPeriod"/>
            </a:pPr>
            <a:r>
              <a:rPr lang="fi-FI" sz="1800" dirty="0">
                <a:solidFill>
                  <a:srgbClr val="17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</a:t>
            </a: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uokravakuuden myöntämisestä/hylkäämisestä tulee oman päätöksen. Mikäli vuokravakuus myönnetään, niin päätöksen liitteenä on maksusitoumus vuokravakuuteen. Jos halutaan, että Kela toimittaa vakuuden suoraan vuokranantajalle, niin tätä koskeva pyyntö tulee ilmoittaa hakemuksessa.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5FF95A-B013-4497-8372-0B72A2E8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0AF244-0391-4E68-A85A-CE784E46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10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006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5BE4A-FFE1-4FC0-8105-982089BD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86" y="332508"/>
            <a:ext cx="10944226" cy="1512169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Mitä muutoksia Kelan etuuksiin on tulossa 2024?</a:t>
            </a:r>
            <a:br>
              <a:rPr lang="fi-FI" dirty="0">
                <a:solidFill>
                  <a:schemeClr val="accent1"/>
                </a:solidFill>
              </a:rPr>
            </a:b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>Toimeentulotuki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E6F15-1751-4C2C-8D94-CE043EBF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D67964-2D83-4E51-A558-26991D59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11</a:t>
            </a:fld>
            <a:endParaRPr lang="fi-FI" noProof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62D6286-64A7-4FC4-8C7E-BA341462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132856"/>
            <a:ext cx="10944226" cy="3744068"/>
          </a:xfrm>
        </p:spPr>
        <p:txBody>
          <a:bodyPr/>
          <a:lstStyle/>
          <a:p>
            <a:r>
              <a:rPr lang="fi-FI" sz="1800" dirty="0"/>
              <a:t>Perusosan määriin indeksikorotus 1.1.2024 alkaen.  </a:t>
            </a:r>
          </a:p>
          <a:p>
            <a:r>
              <a:rPr lang="fi-FI" sz="1800" dirty="0"/>
              <a:t>Toimeentulotuessa hyväksyttäviin asumismenoihin hallitus esittää muutoksia. </a:t>
            </a:r>
          </a:p>
          <a:p>
            <a:r>
              <a:rPr lang="fi-FI" sz="1800" dirty="0"/>
              <a:t>Jos asumismenot ylittävät kuntakohtaisen enimmäismäärän, Kela ohjaa asiakkaan hakemaan edullisemman asunnon 3 kk sisällä, jollei hänellä ole erityistä perustetta jatkaa asumista nykyisessä asunnossaan, kuten: </a:t>
            </a:r>
          </a:p>
          <a:p>
            <a:pPr lvl="1"/>
            <a:r>
              <a:rPr lang="fi-FI" sz="1800" dirty="0"/>
              <a:t>tuensaajan tai hänen perheenjäsenensä korkea ikä tai heikentynyt terveydentila </a:t>
            </a:r>
          </a:p>
          <a:p>
            <a:pPr lvl="1"/>
            <a:r>
              <a:rPr lang="fi-FI" sz="1800" dirty="0"/>
              <a:t>etävanhemman tarve lisätilalle lapsen tapaamisten vuoksi.</a:t>
            </a:r>
          </a:p>
          <a:p>
            <a:pPr lvl="1"/>
            <a:r>
              <a:rPr lang="fi-FI" sz="1800" dirty="0"/>
              <a:t>lapsen etu, millä pyritään varmistamaan, ettei muutos heikennä lapsiperheiden asemaa. </a:t>
            </a:r>
          </a:p>
          <a:p>
            <a:r>
              <a:rPr lang="fi-FI" sz="1800" dirty="0"/>
              <a:t>Määräaikaa voidaan pidentää perustellusta syystä.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42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EC97E2-E077-4BD5-B07F-122090D2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Yleinen asumistuki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907581-4BA8-4343-9C7F-A95D6B527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Hallitus muutoksia yleisen asumistuen saamisen ehtoihin. Ne pienentäisivät tuen määrää. </a:t>
            </a:r>
          </a:p>
          <a:p>
            <a:r>
              <a:rPr lang="fi-FI" sz="1800" dirty="0"/>
              <a:t>Tulojen vaikutus tukeen kiristyisi, tukiprosentti laskisi, ansiotulovähennys poistuisi ja oikeus saada asumistukea omistusasuntoon poistuisi. </a:t>
            </a:r>
          </a:p>
          <a:p>
            <a:r>
              <a:rPr lang="fi-FI" sz="1800" dirty="0"/>
              <a:t>Tuen määrään vaikuttavan perusomavastuuosuuden määräytymistä on kuitenkin tarkoitus muuttaa niin, että muiden muutosten vaikutukset ovat lievempiä lapsiperheille. </a:t>
            </a:r>
          </a:p>
          <a:p>
            <a:r>
              <a:rPr lang="fi-FI" sz="1800" dirty="0"/>
              <a:t>Muutosten on tarkoitus tulla voimaan huhtikuussa 2024, ja soveltaminen alkaisi 1.4. ja 1.9. </a:t>
            </a:r>
          </a:p>
          <a:p>
            <a:r>
              <a:rPr lang="fi-FI" sz="1800" dirty="0"/>
              <a:t>Asiakkaille muutokset tulisivat voimaan seuraavasta tuen tarkistuksesta.</a:t>
            </a:r>
          </a:p>
          <a:p>
            <a:r>
              <a:rPr lang="fi-FI" sz="1800" dirty="0"/>
              <a:t>Omistusasunnossa asuvien asumistuet lakkaisivat kuitenkin kerralla syyskuussa 2024. </a:t>
            </a:r>
          </a:p>
          <a:p>
            <a:r>
              <a:rPr lang="fi-FI" sz="1800" dirty="0"/>
              <a:t>Yleisen asumistuen määräytymisperusteisiin, kuten enimmäisasumismenoihin, ei tehdä indeksikorotusta, jos eduskunta hyväksyy esityksen indeksijäädytyksistä.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BC98DE-0ECE-4D41-98F9-E1B2C98A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4001BA-F4AA-4700-882B-F9AE180F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12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884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6CD021-7987-43C2-84BF-CAFA7373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Työttömyysturva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E889F4-480C-4B13-A5D2-1F73E8D4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Hallitus esittää useita muutoksia työttömyysturvaan, joista osa astuisi voimaan vuoden alussa, osa myöhemmin. </a:t>
            </a:r>
          </a:p>
          <a:p>
            <a:r>
              <a:rPr lang="fi-FI" sz="1800" dirty="0"/>
              <a:t>1.1.2024 alkaen työttömäksi hakevilla omavastuupäivien määrä nousisi 5:stä 7:ään. </a:t>
            </a:r>
          </a:p>
          <a:p>
            <a:r>
              <a:rPr lang="fi-FI" sz="1800" dirty="0"/>
              <a:t>1.1.2024 alkaen kokoaikatyön päättyessä maksettavat lomakorvaukset vaikuttaisivat siihen, milloin työttömyysturvaa aletaan maksaa.  </a:t>
            </a:r>
          </a:p>
          <a:p>
            <a:r>
              <a:rPr lang="fi-FI" sz="1800" dirty="0"/>
              <a:t>1.4.2024 alkaen työttömyysturvaan ei enää maksettaisi lapsikorotuksia. Käytännössä tämä merkitsisi noin 10–20 prosentin vähennystä työmarkkinatuen tai peruspäivärahan määrään työttömille työnhakijoille, joilla on huollettavana alaikäisiä lapsia. </a:t>
            </a:r>
          </a:p>
          <a:p>
            <a:r>
              <a:rPr lang="fi-FI" sz="1800" dirty="0"/>
              <a:t>1.4.2024 alkaen työttömyysturvan sovittelu palkkatulojen kanssa muuttuu, jos 300 euron suojaosa poistetaan hallituksen esityksen mukaan. </a:t>
            </a:r>
          </a:p>
          <a:p>
            <a:r>
              <a:rPr lang="fi-FI" sz="1800" dirty="0"/>
              <a:t>2.9.2024 alkaen palkansaajan työssäoloehto perustuisi palkan määrään ja pitenisi 6 kuukaudesta 12 kuukauteen.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9C4ED3-16E1-4967-B017-D4EA9319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CC06C-3F9D-4128-9958-87DC96A2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13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6502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0E371-4C58-40B5-A94A-4AD1AC54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Hallituksen suunnittelemat muutokset: 1 – 3 / 2024</a:t>
            </a:r>
          </a:p>
        </p:txBody>
      </p:sp>
      <p:sp>
        <p:nvSpPr>
          <p:cNvPr id="7" name="Nuoli: Nuolenkärki 6">
            <a:extLst>
              <a:ext uri="{FF2B5EF4-FFF2-40B4-BE49-F238E27FC236}">
                <a16:creationId xmlns:a16="http://schemas.microsoft.com/office/drawing/2014/main" id="{FB333C48-28FD-41E3-B425-EE0BE9D6C337}"/>
              </a:ext>
            </a:extLst>
          </p:cNvPr>
          <p:cNvSpPr/>
          <p:nvPr/>
        </p:nvSpPr>
        <p:spPr>
          <a:xfrm>
            <a:off x="5965377" y="1680132"/>
            <a:ext cx="2660464" cy="31560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Helmikuu</a:t>
            </a:r>
          </a:p>
        </p:txBody>
      </p:sp>
      <p:sp>
        <p:nvSpPr>
          <p:cNvPr id="8" name="Nuoli: Nuolenkärki 7">
            <a:extLst>
              <a:ext uri="{FF2B5EF4-FFF2-40B4-BE49-F238E27FC236}">
                <a16:creationId xmlns:a16="http://schemas.microsoft.com/office/drawing/2014/main" id="{9E1A1226-397D-4534-83B3-3F59E7CDC4BD}"/>
              </a:ext>
            </a:extLst>
          </p:cNvPr>
          <p:cNvSpPr/>
          <p:nvPr/>
        </p:nvSpPr>
        <p:spPr>
          <a:xfrm>
            <a:off x="8673737" y="1680131"/>
            <a:ext cx="2823699" cy="31560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Maaliskuu</a:t>
            </a:r>
          </a:p>
        </p:txBody>
      </p:sp>
      <p:sp>
        <p:nvSpPr>
          <p:cNvPr id="15" name="Nuoli: Nuolenkärki 14">
            <a:extLst>
              <a:ext uri="{FF2B5EF4-FFF2-40B4-BE49-F238E27FC236}">
                <a16:creationId xmlns:a16="http://schemas.microsoft.com/office/drawing/2014/main" id="{2BDC2CB1-DA03-4A8C-B6D9-0D3B2E2D027C}"/>
              </a:ext>
            </a:extLst>
          </p:cNvPr>
          <p:cNvSpPr/>
          <p:nvPr/>
        </p:nvSpPr>
        <p:spPr>
          <a:xfrm>
            <a:off x="694563" y="1696845"/>
            <a:ext cx="5222917" cy="31560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Tammikuu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FA239378-D069-4B57-A9CA-FA1D782FFB6C}"/>
              </a:ext>
            </a:extLst>
          </p:cNvPr>
          <p:cNvSpPr txBox="1">
            <a:spLocks/>
          </p:cNvSpPr>
          <p:nvPr/>
        </p:nvSpPr>
        <p:spPr>
          <a:xfrm>
            <a:off x="694563" y="2401044"/>
            <a:ext cx="10866961" cy="4124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7413" indent="-3683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7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05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600" b="1" dirty="0">
                <a:solidFill>
                  <a:prstClr val="black"/>
                </a:solidFill>
                <a:latin typeface="+mj-lt"/>
              </a:rPr>
              <a:t>Suunnitellut muutokset 1.1.2024 alkaen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Kansaneläkeindeksin korotus suurentaa eläkkeitä, vammaistukia, rintamalisiä ja </a:t>
            </a:r>
            <a:r>
              <a:rPr lang="fi-FI" sz="1600" dirty="0">
                <a:solidFill>
                  <a:prstClr val="black"/>
                </a:solidFill>
                <a:latin typeface="Segoe UI Semilight"/>
              </a:rPr>
              <a:t>perustoimeentulotukea 5,9 %. </a:t>
            </a:r>
          </a:p>
          <a:p>
            <a:pPr>
              <a:defRPr/>
            </a:pPr>
            <a:r>
              <a:rPr lang="fi-FI" sz="1600" dirty="0"/>
              <a:t>Työttömyysturvaa hakevilla omavastuupäivät nousevat 5:stä 7:ään.</a:t>
            </a:r>
          </a:p>
          <a:p>
            <a:pPr>
              <a:defRPr/>
            </a:pPr>
            <a:r>
              <a:rPr lang="fi-FI" sz="1600" dirty="0"/>
              <a:t>Kokoaikatyöstä maksettavat lomakorvaukset alkavat vaikuttaa siihen, milloin työttömyysturvaa aletaan maksaa.</a:t>
            </a:r>
          </a:p>
          <a:p>
            <a:pPr>
              <a:defRPr/>
            </a:pPr>
            <a:r>
              <a:rPr lang="fi-FI" sz="1600" dirty="0"/>
              <a:t>Opintorahan huoltajakorotus suurenee. </a:t>
            </a:r>
          </a:p>
          <a:p>
            <a:pPr>
              <a:defRPr/>
            </a:pPr>
            <a:r>
              <a:rPr lang="fi-FI" sz="1600" dirty="0"/>
              <a:t>Opiskelijan terveydenhuoltomaksun uudet eräpäivät astuvat voimaan. EU- ja ETA-maiden, Sveitsin, Ison-Britannian ja Pohjois-Irlannin tutkinto-opiskelijat </a:t>
            </a:r>
            <a:r>
              <a:rPr lang="fi-FI" sz="1600" dirty="0" err="1"/>
              <a:t>vapautaan</a:t>
            </a:r>
            <a:r>
              <a:rPr lang="fi-FI" sz="1600" dirty="0"/>
              <a:t> maksun maksamisesta. </a:t>
            </a:r>
          </a:p>
          <a:p>
            <a:pPr>
              <a:defRPr/>
            </a:pPr>
            <a:r>
              <a:rPr lang="fi-FI" sz="1600" dirty="0"/>
              <a:t>Nuoren kuntoutusrahan ja ammatillisen kuntoutuksen ajalta maksettavan kuntoutusrahan vähimmäismäärä pienenee. </a:t>
            </a:r>
          </a:p>
          <a:p>
            <a:pPr>
              <a:defRPr/>
            </a:pPr>
            <a:r>
              <a:rPr lang="fi-FI" sz="1600" dirty="0"/>
              <a:t>Ammatillisen kuntoutuksen ajalta maksettavan kuntoutusrahan määräytymisperusteita yhdenmukaistetaan muun kuntoutusrahan kanssa.</a:t>
            </a:r>
          </a:p>
          <a:p>
            <a:pPr>
              <a:defRPr/>
            </a:pPr>
            <a:r>
              <a:rPr lang="fi-FI" sz="1600" dirty="0"/>
              <a:t>Kela-korvaus käynnistä yksityisellä lääkärillä suurenee. </a:t>
            </a:r>
          </a:p>
          <a:p>
            <a:pPr>
              <a:defRPr/>
            </a:pPr>
            <a:r>
              <a:rPr lang="fi-FI" sz="1600" dirty="0"/>
              <a:t>Lääkekattoa korotetaan indeksin mukaan.</a:t>
            </a:r>
          </a:p>
          <a:p>
            <a:pPr>
              <a:defRPr/>
            </a:pPr>
            <a:r>
              <a:rPr lang="fi-FI" sz="1600" dirty="0"/>
              <a:t>Osa lapsilisistä suurenee.</a:t>
            </a: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2DCD7BB4-5DA4-426B-AF6E-5F743E95B2D7}"/>
              </a:ext>
            </a:extLst>
          </p:cNvPr>
          <p:cNvCxnSpPr>
            <a:cxnSpLocks/>
          </p:cNvCxnSpPr>
          <p:nvPr/>
        </p:nvCxnSpPr>
        <p:spPr>
          <a:xfrm>
            <a:off x="3299429" y="2098747"/>
            <a:ext cx="2195" cy="21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3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0E371-4C58-40B5-A94A-4AD1AC54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Hallituksen suunnittelemat muutokset: 4 – 6 / 2024</a:t>
            </a:r>
          </a:p>
        </p:txBody>
      </p:sp>
      <p:sp>
        <p:nvSpPr>
          <p:cNvPr id="7" name="Nuoli: Nuolenkärki 6">
            <a:extLst>
              <a:ext uri="{FF2B5EF4-FFF2-40B4-BE49-F238E27FC236}">
                <a16:creationId xmlns:a16="http://schemas.microsoft.com/office/drawing/2014/main" id="{FB333C48-28FD-41E3-B425-EE0BE9D6C337}"/>
              </a:ext>
            </a:extLst>
          </p:cNvPr>
          <p:cNvSpPr/>
          <p:nvPr/>
        </p:nvSpPr>
        <p:spPr>
          <a:xfrm>
            <a:off x="4328044" y="1981792"/>
            <a:ext cx="3566271" cy="31560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Toukokuu</a:t>
            </a:r>
          </a:p>
        </p:txBody>
      </p:sp>
      <p:sp>
        <p:nvSpPr>
          <p:cNvPr id="8" name="Nuoli: Nuolenkärki 7">
            <a:extLst>
              <a:ext uri="{FF2B5EF4-FFF2-40B4-BE49-F238E27FC236}">
                <a16:creationId xmlns:a16="http://schemas.microsoft.com/office/drawing/2014/main" id="{9E1A1226-397D-4534-83B3-3F59E7CDC4BD}"/>
              </a:ext>
            </a:extLst>
          </p:cNvPr>
          <p:cNvSpPr/>
          <p:nvPr/>
        </p:nvSpPr>
        <p:spPr>
          <a:xfrm>
            <a:off x="7981683" y="1981791"/>
            <a:ext cx="3515753" cy="31560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Kesäkuu</a:t>
            </a:r>
          </a:p>
        </p:txBody>
      </p:sp>
      <p:sp>
        <p:nvSpPr>
          <p:cNvPr id="15" name="Nuoli: Nuolenkärki 14">
            <a:extLst>
              <a:ext uri="{FF2B5EF4-FFF2-40B4-BE49-F238E27FC236}">
                <a16:creationId xmlns:a16="http://schemas.microsoft.com/office/drawing/2014/main" id="{2BDC2CB1-DA03-4A8C-B6D9-0D3B2E2D027C}"/>
              </a:ext>
            </a:extLst>
          </p:cNvPr>
          <p:cNvSpPr/>
          <p:nvPr/>
        </p:nvSpPr>
        <p:spPr>
          <a:xfrm>
            <a:off x="694564" y="1998505"/>
            <a:ext cx="3546112" cy="31560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Huhtikuu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9192AAC-2B26-4CE8-B444-328AF21CBE58}"/>
              </a:ext>
            </a:extLst>
          </p:cNvPr>
          <p:cNvSpPr txBox="1">
            <a:spLocks/>
          </p:cNvSpPr>
          <p:nvPr/>
        </p:nvSpPr>
        <p:spPr>
          <a:xfrm>
            <a:off x="694564" y="2899840"/>
            <a:ext cx="5272603" cy="27346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7413" indent="-3683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7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05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600" b="1" dirty="0">
                <a:solidFill>
                  <a:prstClr val="black"/>
                </a:solidFill>
                <a:latin typeface="+mj-lt"/>
              </a:rPr>
              <a:t>Suunnitellut muutokset 1.4.2024 alkaen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Toimeentulotuessa hyväksyttävien asumismenojen muutokset astuvat voimaan.</a:t>
            </a:r>
          </a:p>
          <a:p>
            <a:pPr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Yleinen asumistuki pienenee.</a:t>
            </a:r>
          </a:p>
          <a:p>
            <a:pPr>
              <a:defRPr/>
            </a:pPr>
            <a:r>
              <a:rPr lang="fi-FI" sz="1600" dirty="0">
                <a:solidFill>
                  <a:prstClr val="black"/>
                </a:solidFill>
                <a:latin typeface="Segoe UI Semilight"/>
              </a:rPr>
              <a:t>Työttömyysturvan lapsikorotukset poistuvat.</a:t>
            </a:r>
          </a:p>
          <a:p>
            <a:pPr>
              <a:defRPr/>
            </a:pPr>
            <a:r>
              <a:rPr lang="fi-FI" sz="1600" dirty="0">
                <a:effectLst/>
                <a:ea typeface="Calibri" panose="020F0502020204030204" pitchFamily="34" charset="0"/>
              </a:rPr>
              <a:t>Alle 3-v. lapsesta maksettavan lapsilisän korotus.</a:t>
            </a: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627AFAB-7209-4860-B11A-33C1F5B5A1A4}"/>
              </a:ext>
            </a:extLst>
          </p:cNvPr>
          <p:cNvCxnSpPr>
            <a:cxnSpLocks/>
          </p:cNvCxnSpPr>
          <p:nvPr/>
        </p:nvCxnSpPr>
        <p:spPr>
          <a:xfrm>
            <a:off x="2467620" y="2408975"/>
            <a:ext cx="2195" cy="396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4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0E371-4C58-40B5-A94A-4AD1AC54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Hallituksen suunnittelemat muutokset: 7 – 9 / 2024</a:t>
            </a:r>
          </a:p>
        </p:txBody>
      </p:sp>
      <p:sp>
        <p:nvSpPr>
          <p:cNvPr id="7" name="Nuoli: Nuolenkärki 6">
            <a:extLst>
              <a:ext uri="{FF2B5EF4-FFF2-40B4-BE49-F238E27FC236}">
                <a16:creationId xmlns:a16="http://schemas.microsoft.com/office/drawing/2014/main" id="{FB333C48-28FD-41E3-B425-EE0BE9D6C337}"/>
              </a:ext>
            </a:extLst>
          </p:cNvPr>
          <p:cNvSpPr/>
          <p:nvPr/>
        </p:nvSpPr>
        <p:spPr>
          <a:xfrm>
            <a:off x="4328044" y="1981792"/>
            <a:ext cx="3566271" cy="31560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schemeClr val="tx1"/>
                </a:solidFill>
                <a:latin typeface="Segoe UI Semilight"/>
              </a:rPr>
              <a:t>Elo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kuu</a:t>
            </a:r>
          </a:p>
        </p:txBody>
      </p:sp>
      <p:sp>
        <p:nvSpPr>
          <p:cNvPr id="8" name="Nuoli: Nuolenkärki 7">
            <a:extLst>
              <a:ext uri="{FF2B5EF4-FFF2-40B4-BE49-F238E27FC236}">
                <a16:creationId xmlns:a16="http://schemas.microsoft.com/office/drawing/2014/main" id="{9E1A1226-397D-4534-83B3-3F59E7CDC4BD}"/>
              </a:ext>
            </a:extLst>
          </p:cNvPr>
          <p:cNvSpPr/>
          <p:nvPr/>
        </p:nvSpPr>
        <p:spPr>
          <a:xfrm>
            <a:off x="7981683" y="1981791"/>
            <a:ext cx="3515753" cy="31560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schemeClr val="tx1"/>
                </a:solidFill>
                <a:latin typeface="Segoe UI Semilight"/>
              </a:rPr>
              <a:t>Syys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kuu</a:t>
            </a:r>
          </a:p>
        </p:txBody>
      </p:sp>
      <p:sp>
        <p:nvSpPr>
          <p:cNvPr id="15" name="Nuoli: Nuolenkärki 14">
            <a:extLst>
              <a:ext uri="{FF2B5EF4-FFF2-40B4-BE49-F238E27FC236}">
                <a16:creationId xmlns:a16="http://schemas.microsoft.com/office/drawing/2014/main" id="{2BDC2CB1-DA03-4A8C-B6D9-0D3B2E2D027C}"/>
              </a:ext>
            </a:extLst>
          </p:cNvPr>
          <p:cNvSpPr/>
          <p:nvPr/>
        </p:nvSpPr>
        <p:spPr>
          <a:xfrm>
            <a:off x="694564" y="1998505"/>
            <a:ext cx="3546112" cy="31560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Heinäkuu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00F6E34-29F5-421D-8C67-DDCA0A034788}"/>
              </a:ext>
            </a:extLst>
          </p:cNvPr>
          <p:cNvSpPr txBox="1">
            <a:spLocks/>
          </p:cNvSpPr>
          <p:nvPr/>
        </p:nvSpPr>
        <p:spPr>
          <a:xfrm>
            <a:off x="8019366" y="2899840"/>
            <a:ext cx="3359839" cy="27346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7413" indent="-3683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7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05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600" b="1" dirty="0">
                <a:solidFill>
                  <a:prstClr val="black"/>
                </a:solidFill>
                <a:latin typeface="+mj-lt"/>
              </a:rPr>
              <a:t>Suunnitellut muutokset 1.9.2024 alkaen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defRPr/>
            </a:pPr>
            <a:r>
              <a:rPr lang="fi-FI" sz="1600" i="0" dirty="0">
                <a:solidFill>
                  <a:srgbClr val="171717"/>
                </a:solidFill>
                <a:effectLst/>
              </a:rPr>
              <a:t>Työttömyysturvassa huomioitava palkansaajan työssäoloehto pitenee 12 kuukauteen (2.9.2024 alkaen).</a:t>
            </a:r>
          </a:p>
          <a:p>
            <a:pPr>
              <a:defRPr/>
            </a:pPr>
            <a:r>
              <a:rPr lang="fi-FI" sz="1600" dirty="0"/>
              <a:t>Yleinen asumistuki poistuu omistusasunnossa asuvilta</a:t>
            </a:r>
            <a:r>
              <a:rPr lang="fi-FI" sz="1600" dirty="0">
                <a:solidFill>
                  <a:srgbClr val="171717"/>
                </a:solidFill>
              </a:rPr>
              <a:t>.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248AEA58-5740-47C7-93D6-9A3E79DFD21E}"/>
              </a:ext>
            </a:extLst>
          </p:cNvPr>
          <p:cNvCxnSpPr>
            <a:cxnSpLocks/>
          </p:cNvCxnSpPr>
          <p:nvPr/>
        </p:nvCxnSpPr>
        <p:spPr>
          <a:xfrm>
            <a:off x="9737364" y="2400618"/>
            <a:ext cx="2195" cy="396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CBA5857A-5D59-46AA-BDD3-0AA946785DDA}"/>
              </a:ext>
            </a:extLst>
          </p:cNvPr>
          <p:cNvSpPr txBox="1">
            <a:spLocks/>
          </p:cNvSpPr>
          <p:nvPr/>
        </p:nvSpPr>
        <p:spPr>
          <a:xfrm>
            <a:off x="4328044" y="2899840"/>
            <a:ext cx="3364229" cy="2701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7413" indent="-3683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7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05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Semilight" panose="020B04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600" b="1" dirty="0">
                <a:solidFill>
                  <a:prstClr val="black"/>
                </a:solidFill>
                <a:latin typeface="+mj-lt"/>
              </a:rPr>
              <a:t>Suunnitellut muutokset 1.8.2024 alkaen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defRPr/>
            </a:pPr>
            <a:r>
              <a:rPr lang="fi-FI" sz="1600" b="0" i="0" dirty="0">
                <a:solidFill>
                  <a:srgbClr val="171717"/>
                </a:solidFill>
                <a:effectLst/>
              </a:rPr>
              <a:t>Opintolainan määrät suurenevat.</a:t>
            </a:r>
          </a:p>
          <a:p>
            <a:pPr>
              <a:defRPr/>
            </a:pPr>
            <a:r>
              <a:rPr kumimoji="0" lang="fi-FI" sz="160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uLnTx/>
                <a:uFillTx/>
                <a:ea typeface="+mn-ea"/>
                <a:cs typeface="+mn-cs"/>
              </a:rPr>
              <a:t>Toisen asteen opiskelijoiden lainoihin tulee</a:t>
            </a:r>
            <a:r>
              <a:rPr lang="fi-FI" sz="1600" dirty="0"/>
              <a:t> 4 nostoerää lukuvuodessa.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41A74A5D-B3A1-4C43-A8D9-748956BDCCE4}"/>
              </a:ext>
            </a:extLst>
          </p:cNvPr>
          <p:cNvCxnSpPr>
            <a:cxnSpLocks/>
          </p:cNvCxnSpPr>
          <p:nvPr/>
        </p:nvCxnSpPr>
        <p:spPr>
          <a:xfrm>
            <a:off x="6111179" y="2400618"/>
            <a:ext cx="2195" cy="396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4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FE8ECB-B1C6-D9AD-E3E4-CB573A57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Kiitos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336B-9D72-6710-6F4D-87674844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8C87-872E-4871-AF38-71C2361266BC}" type="datetime1">
              <a:rPr lang="fi-FI" smtClean="0"/>
              <a:pPr/>
              <a:t>22.11.2023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B32E5-264D-5471-2A14-A3B14302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F9CB-A2D5-1367-0679-DB9AA205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42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Yhteisen asiakkaan auttaminen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3887" y="1700213"/>
            <a:ext cx="8639856" cy="4176712"/>
          </a:xfrm>
        </p:spPr>
        <p:txBody>
          <a:bodyPr/>
          <a:lstStyle/>
          <a:p>
            <a:r>
              <a:rPr lang="fi-FI" sz="1800" dirty="0"/>
              <a:t>Riippumatta siitä, miten asiakas ottaa Kelaan yhteyttä, hän saa omaan tilanteeseensa sopivaa palvelua. Tärkeintä on, että yhteinen asiakkaamme saa hänelle kuuluvat etuudet ja palvelut sujuvasti.</a:t>
            </a:r>
          </a:p>
          <a:p>
            <a:endParaRPr lang="fi-FI" sz="1800" dirty="0"/>
          </a:p>
          <a:p>
            <a:r>
              <a:rPr lang="fi-FI" sz="1800" dirty="0"/>
              <a:t>Lähellä asiakkaita olevat kumppanit voivat tunnistaa asiakkaan tarpeen ja auttaa löytämään sopivan asiointitavan. Kun asiakas ohjataan suoraan hänen tilanteeseensa sopivaan palveluun, asiat hoituvat mahdollisimman helposti.</a:t>
            </a:r>
          </a:p>
          <a:p>
            <a:endParaRPr lang="fi-FI" sz="1800" dirty="0"/>
          </a:p>
          <a:p>
            <a:r>
              <a:rPr lang="fi-FI" sz="1800" dirty="0"/>
              <a:t>Kela tarjoaa myös kumppaneilleen monia asiointitapoja verkosta puhelimeen. Viranomaisten välinen tiedonvaihto helpottaa yhteisen asiakkaan auttamista.</a:t>
            </a:r>
          </a:p>
          <a:p>
            <a:endParaRPr lang="fi-FI" sz="1800" dirty="0"/>
          </a:p>
          <a:p>
            <a:r>
              <a:rPr lang="fi-FI" sz="1800" dirty="0"/>
              <a:t>Kela on mukana monialaisessa yhteistyössä alueellisesti ja paikallisesti tarpeen mukaan. Tarvittaessa Kela voi lisäksi tarjota asiakkaille erityispalvelua.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31" y="3871409"/>
            <a:ext cx="1878070" cy="187807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31" y="954593"/>
            <a:ext cx="1878070" cy="187807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46" y="2419886"/>
            <a:ext cx="1863269" cy="18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Kelan palvelunumerot kumppaneille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623887" y="1700213"/>
            <a:ext cx="8668743" cy="4176712"/>
          </a:xfrm>
        </p:spPr>
        <p:txBody>
          <a:bodyPr/>
          <a:lstStyle/>
          <a:p>
            <a:r>
              <a:rPr lang="fi-FI" sz="2000" dirty="0">
                <a:hlinkClick r:id="rId2"/>
              </a:rPr>
              <a:t>Kelan viranomaislinja</a:t>
            </a:r>
            <a:r>
              <a:rPr lang="fi-FI" sz="2000" dirty="0"/>
              <a:t> ma–pe klo 9–15 numerossa 020 692 235</a:t>
            </a:r>
          </a:p>
          <a:p>
            <a:pPr lvl="1"/>
            <a:r>
              <a:rPr lang="fi-FI" sz="1800" dirty="0"/>
              <a:t>Viranomaislinjalla saat vastauksia kysymyksiin etuuksien perusteista, hakemismenettelystä, asian käsittelyvaiheesta, etuuden määrästä ja maksamisesta. </a:t>
            </a:r>
          </a:p>
          <a:p>
            <a:r>
              <a:rPr lang="fi-FI" sz="2000" dirty="0">
                <a:hlinkClick r:id="rId3"/>
              </a:rPr>
              <a:t>Toimeentulotuen alueelliset palvelunumerot</a:t>
            </a:r>
            <a:r>
              <a:rPr lang="fi-FI" sz="2000" dirty="0"/>
              <a:t> sosiaalitoimelle ja palveluntuottajille ma–pe klo 9–12</a:t>
            </a:r>
          </a:p>
          <a:p>
            <a:pPr lvl="1"/>
            <a:r>
              <a:rPr lang="fi-FI" sz="1800" dirty="0"/>
              <a:t>Kiireellisissä asiakastilanteissa neuvontaa saa klo 9–16.</a:t>
            </a:r>
          </a:p>
          <a:p>
            <a:r>
              <a:rPr lang="fi-FI" sz="2000" dirty="0"/>
              <a:t>Tarkista </a:t>
            </a:r>
            <a:r>
              <a:rPr lang="fi-FI" sz="2000" dirty="0">
                <a:hlinkClick r:id="rId4"/>
              </a:rPr>
              <a:t>kaikkien palvelunumeroiden aukioloajat </a:t>
            </a:r>
            <a:r>
              <a:rPr lang="fi-FI" sz="2000" dirty="0" err="1">
                <a:hlinkClick r:id="rId4"/>
              </a:rPr>
              <a:t>kela.fistä</a:t>
            </a:r>
            <a:r>
              <a:rPr lang="fi-FI" sz="2000" dirty="0"/>
              <a:t>.</a:t>
            </a:r>
          </a:p>
          <a:p>
            <a:r>
              <a:rPr lang="fi-FI" sz="2000" dirty="0"/>
              <a:t>Tutustu myös muihin </a:t>
            </a:r>
            <a:r>
              <a:rPr lang="fi-FI" sz="2000" dirty="0">
                <a:hlinkClick r:id="rId5"/>
              </a:rPr>
              <a:t>yhteistyökumppaneiden palveluihin</a:t>
            </a:r>
            <a:r>
              <a:rPr lang="fi-FI" sz="2000" dirty="0"/>
              <a:t>.</a:t>
            </a:r>
          </a:p>
          <a:p>
            <a:endParaRPr lang="fi-FI" sz="20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5" y="338483"/>
            <a:ext cx="1930433" cy="19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Viranomaisten välinen tiedonvaihto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Viranomaisten välinen tiedonvaihto voi helpottaa asiakkaiden auttamista.</a:t>
            </a:r>
          </a:p>
          <a:p>
            <a:r>
              <a:rPr lang="fi-FI" sz="2000" dirty="0"/>
              <a:t>Kelan asiakkaita ja heidän etuuksiaan koskevat tiedot ovat kuitenkin salassa pidettäviä, ja Kela vastaa rekisterinpitäjänä tietojen käsittelystä ja luovuttamisesta.</a:t>
            </a:r>
          </a:p>
          <a:p>
            <a:r>
              <a:rPr lang="fi-FI" sz="2000" dirty="0"/>
              <a:t>Kela voi luovuttaa näitä tietoja vain asiakkaalle itselleen, asiakkaan suostumuksella toiselle henkilölle tai laissa säädetyn velvollisuuden nojalla tietoihin oikeutetulle taholle.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7173881" y="1593680"/>
            <a:ext cx="3960000" cy="4320000"/>
          </a:xfrm>
          <a:solidFill>
            <a:srgbClr val="C2E0CD"/>
          </a:solidFill>
        </p:spPr>
        <p:txBody>
          <a:bodyPr lIns="180000" tIns="180000" rIns="180000" bIns="180000"/>
          <a:lstStyle/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fi-FI" sz="1600" dirty="0"/>
              <a:t>Jos sinulla on lakiin perustuva oikeus saada tietoja Kelasta, voit tarkastella tietoja </a:t>
            </a:r>
            <a:r>
              <a:rPr lang="fi-FI" sz="1600" dirty="0">
                <a:hlinkClick r:id="rId2"/>
              </a:rPr>
              <a:t>Kelan etuustietopalvelu Kelmusta</a:t>
            </a:r>
            <a:r>
              <a:rPr lang="fi-FI" sz="1600" dirty="0"/>
              <a:t> tai tulorekisteristä. 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fi-FI" sz="1600" dirty="0"/>
              <a:t>Jos soitat Kelaan ja pyydät tietoa asiakkaastasi, sinun täytyy perustella pyyntösi tai pyytää asiakastasi antamaan Kelalle suostumus tietojen luovuttamiseen.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fi-FI" sz="1600" dirty="0"/>
              <a:t>Asiakas voi antaa Kelalle suostumuksensa kirjallisesti tai puhelinsoiton aikana. Puhelimitse annettava suostumus on voimassa vain kyseisellä kerralla. 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306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etuustietopalvelu Kelmu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3887" y="1692000"/>
            <a:ext cx="5609765" cy="4176000"/>
          </a:xfrm>
        </p:spPr>
        <p:txBody>
          <a:bodyPr/>
          <a:lstStyle/>
          <a:p>
            <a:r>
              <a:rPr lang="fi-FI" sz="2000" dirty="0"/>
              <a:t>Etuustietopalvelu Kelmu on tarkoitettu niille viranomaisille ja Kelan yhteistyökumppaneille, joilla on lain mukaan oikeus saada Kelan etuustietoja teknisen käyttöyhteyden välityksellä.</a:t>
            </a:r>
          </a:p>
          <a:p>
            <a:r>
              <a:rPr lang="fi-FI" sz="2000" dirty="0"/>
              <a:t>Eri käyttäjätahot näkevät Kelmussa eri asioita.</a:t>
            </a:r>
          </a:p>
          <a:p>
            <a:r>
              <a:rPr lang="fi-FI" sz="2000" dirty="0"/>
              <a:t>Kelmussa on muun muassa tietoja</a:t>
            </a:r>
          </a:p>
          <a:p>
            <a:pPr lvl="1"/>
            <a:r>
              <a:rPr lang="fi-FI" sz="1600" dirty="0"/>
              <a:t>etuuksien vireillä olosta</a:t>
            </a:r>
          </a:p>
          <a:p>
            <a:pPr lvl="1"/>
            <a:r>
              <a:rPr lang="fi-FI" sz="1600" dirty="0"/>
              <a:t>etuusratkaisusta</a:t>
            </a:r>
          </a:p>
          <a:p>
            <a:pPr lvl="1"/>
            <a:r>
              <a:rPr lang="fi-FI" sz="1600" dirty="0"/>
              <a:t>maksuista</a:t>
            </a:r>
          </a:p>
          <a:p>
            <a:pPr lvl="1"/>
            <a:r>
              <a:rPr lang="fi-FI" sz="1600" dirty="0"/>
              <a:t>vakuuttamistiedoista</a:t>
            </a:r>
          </a:p>
          <a:p>
            <a:pPr lvl="1"/>
            <a:r>
              <a:rPr lang="fi-FI" sz="1600" dirty="0"/>
              <a:t>perintätiedoista</a:t>
            </a:r>
          </a:p>
          <a:p>
            <a:pPr lvl="1"/>
            <a:r>
              <a:rPr lang="fi-FI" sz="1600" dirty="0"/>
              <a:t>lääkekatosta.</a:t>
            </a:r>
            <a:endParaRPr lang="fi-FI" dirty="0"/>
          </a:p>
          <a:p>
            <a:endParaRPr lang="fi-FI" sz="1800" dirty="0"/>
          </a:p>
          <a:p>
            <a:endParaRPr lang="fi-FI" sz="18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182195" y="1590504"/>
            <a:ext cx="3960000" cy="4320000"/>
          </a:xfrm>
          <a:solidFill>
            <a:srgbClr val="C2E0CD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r>
              <a:rPr lang="fi-FI" sz="1800" dirty="0"/>
              <a:t>Tarvitset kirjautumiseen</a:t>
            </a:r>
            <a:endParaRPr lang="fi-FI" sz="700" dirty="0"/>
          </a:p>
          <a:p>
            <a:pPr>
              <a:buClr>
                <a:srgbClr val="002060"/>
              </a:buClr>
            </a:pPr>
            <a:r>
              <a:rPr lang="fi-FI" sz="1400" dirty="0"/>
              <a:t>vahvan sähköisen </a:t>
            </a:r>
            <a:r>
              <a:rPr lang="fi-FI" sz="1400" dirty="0" err="1"/>
              <a:t>tunnistautumistavan</a:t>
            </a:r>
            <a:r>
              <a:rPr lang="fi-FI" sz="1400" dirty="0"/>
              <a:t> </a:t>
            </a:r>
          </a:p>
          <a:p>
            <a:pPr>
              <a:buClr>
                <a:srgbClr val="002060"/>
              </a:buClr>
            </a:pPr>
            <a:r>
              <a:rPr lang="fi-FI" sz="1400" dirty="0"/>
              <a:t>työtehtäviesi kannalta riittävät Suomi.fi-valtuudet. </a:t>
            </a:r>
          </a:p>
          <a:p>
            <a:pPr>
              <a:buClr>
                <a:srgbClr val="002060"/>
              </a:buClr>
            </a:pPr>
            <a:r>
              <a:rPr lang="fi-FI" sz="1400" dirty="0"/>
              <a:t>Saat </a:t>
            </a:r>
            <a:r>
              <a:rPr lang="fi-FI" sz="1400" dirty="0" err="1"/>
              <a:t>tunnistautumistavan</a:t>
            </a:r>
            <a:r>
              <a:rPr lang="fi-FI" sz="1400" dirty="0"/>
              <a:t> ja valtuudet omalta organisaatioltasi.</a:t>
            </a:r>
          </a:p>
          <a:p>
            <a:pPr>
              <a:buClr>
                <a:srgbClr val="002060"/>
              </a:buClr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Tutustu ohjeisiin:</a:t>
            </a:r>
            <a:endParaRPr lang="fi-FI" sz="700" dirty="0"/>
          </a:p>
          <a:p>
            <a:pPr>
              <a:buClr>
                <a:srgbClr val="002060"/>
              </a:buClr>
            </a:pPr>
            <a:r>
              <a:rPr lang="fi-FI" sz="1400" dirty="0">
                <a:hlinkClick r:id="rId2"/>
              </a:rPr>
              <a:t>Mitä etuustietoja näet eri valtuuksilla ja käyttötarkoituksilla 1.1.2023 alkaen?</a:t>
            </a:r>
            <a:endParaRPr lang="fi-FI" sz="1400" dirty="0"/>
          </a:p>
          <a:p>
            <a:pPr>
              <a:buClr>
                <a:srgbClr val="002060"/>
              </a:buClr>
            </a:pPr>
            <a:r>
              <a:rPr lang="fi-FI" sz="1400" dirty="0">
                <a:hlinkClick r:id="rId3"/>
              </a:rPr>
              <a:t>Mitä valtuuksia eri toimijat tarvitsevat Kelmua varten 1.1.2023 alkaen?</a:t>
            </a:r>
            <a:endParaRPr lang="fi-FI" sz="1400" dirty="0"/>
          </a:p>
          <a:p>
            <a:pPr>
              <a:buClr>
                <a:srgbClr val="002060"/>
              </a:buClr>
            </a:pPr>
            <a:r>
              <a:rPr lang="fi-FI" sz="1400" dirty="0">
                <a:hlinkClick r:id="rId4"/>
              </a:rPr>
              <a:t>Näin tarkistat saamasi valtuudet</a:t>
            </a:r>
            <a:endParaRPr lang="fi-FI" sz="1400" dirty="0"/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0011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Neuvontaa suojatulla sähköpostilla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3887" y="1692000"/>
            <a:ext cx="6546335" cy="4176000"/>
          </a:xfrm>
        </p:spPr>
        <p:txBody>
          <a:bodyPr/>
          <a:lstStyle/>
          <a:p>
            <a:r>
              <a:rPr lang="fi-FI" sz="1800" dirty="0"/>
              <a:t>Sähköpostiosoite: </a:t>
            </a:r>
            <a:r>
              <a:rPr lang="fi-FI" sz="1800" b="1" dirty="0"/>
              <a:t>kumppanit.neuvonta@kela.fi</a:t>
            </a:r>
            <a:endParaRPr lang="fi-FI" sz="1800" dirty="0"/>
          </a:p>
          <a:p>
            <a:r>
              <a:rPr lang="fi-FI" sz="1800" dirty="0"/>
              <a:t>Kirjoita sähköpostiviestin otsikkokenttään kuvaava otsikko. Älä kirjoita otsikkoon arkaluonteista tietoa, kuten nimeä tai henkilötunnusta.</a:t>
            </a:r>
          </a:p>
          <a:p>
            <a:r>
              <a:rPr lang="fi-FI" sz="1800" dirty="0"/>
              <a:t>Kirjoita viestikenttään asiasi lisäksi nimesi, oma organisaatiosi ja yhteystietosi.</a:t>
            </a:r>
          </a:p>
          <a:p>
            <a:r>
              <a:rPr lang="fi-FI" sz="1800" dirty="0"/>
              <a:t>Jos hoidat yksittäisen asiakkaan asiaa, kerro tiedonsaantioikeutesi varmistamiseksi myös:</a:t>
            </a:r>
          </a:p>
          <a:p>
            <a:pPr lvl="1"/>
            <a:r>
              <a:rPr lang="fi-FI" sz="1800" dirty="0"/>
              <a:t>Mitä asiaa varten pyydät tietoa</a:t>
            </a:r>
          </a:p>
          <a:p>
            <a:pPr lvl="1"/>
            <a:r>
              <a:rPr lang="fi-FI" sz="1800" dirty="0"/>
              <a:t>Asiakkaan nimi ja henkilötunnus</a:t>
            </a:r>
          </a:p>
          <a:p>
            <a:r>
              <a:rPr lang="fi-FI" sz="1800" dirty="0"/>
              <a:t>Lue lisää: </a:t>
            </a:r>
            <a:r>
              <a:rPr lang="fi-FI" sz="1800" dirty="0">
                <a:hlinkClick r:id="rId2"/>
              </a:rPr>
              <a:t>www.kela.fi/yhteistyokumppanit-asiakaspalvelu-suojattu-sahkoposti</a:t>
            </a:r>
            <a:r>
              <a:rPr lang="fi-FI" sz="1800" dirty="0"/>
              <a:t> </a:t>
            </a:r>
          </a:p>
          <a:p>
            <a:endParaRPr lang="fi-FI" sz="20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170222" y="1692001"/>
            <a:ext cx="3960000" cy="4209252"/>
          </a:xfrm>
          <a:solidFill>
            <a:srgbClr val="C2E0CD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r>
              <a:rPr lang="fi-FI" sz="1800" b="1" dirty="0"/>
              <a:t>Mihin sitä voi käyttää?</a:t>
            </a:r>
          </a:p>
          <a:p>
            <a:pPr>
              <a:buClr>
                <a:schemeClr val="accent5"/>
              </a:buClr>
            </a:pPr>
            <a:r>
              <a:rPr lang="fi-FI" sz="1600" dirty="0"/>
              <a:t>Yhteistyökumppani voi kysyä suojatulla sähköpostilla etuuksien perusteista, niiden hakemisesta, asian käsittelyvaiheesta tai etuuden määrästä ja maksamisesta.</a:t>
            </a:r>
          </a:p>
          <a:p>
            <a:pPr>
              <a:buClr>
                <a:schemeClr val="accent5"/>
              </a:buClr>
            </a:pPr>
            <a:r>
              <a:rPr lang="fi-FI" sz="1600" dirty="0" err="1"/>
              <a:t>Tunnistautumisella</a:t>
            </a:r>
            <a:r>
              <a:rPr lang="fi-FI" sz="1600" dirty="0"/>
              <a:t> varmistamme, että sinulla on oikeus saada pyytämäsi tiedot.</a:t>
            </a:r>
          </a:p>
          <a:p>
            <a:pPr>
              <a:buClr>
                <a:schemeClr val="accent5"/>
              </a:buClr>
            </a:pPr>
            <a:r>
              <a:rPr lang="fi-FI" sz="1600" dirty="0"/>
              <a:t>Vastaamme neuvontaviesteihin </a:t>
            </a:r>
            <a:br>
              <a:rPr lang="fi-FI" sz="1600" dirty="0"/>
            </a:br>
            <a:r>
              <a:rPr lang="fi-FI" sz="1600" dirty="0"/>
              <a:t>2 arkipäivän kuluessa. </a:t>
            </a:r>
          </a:p>
          <a:p>
            <a:pPr>
              <a:buClr>
                <a:schemeClr val="accent5"/>
              </a:buClr>
            </a:pPr>
            <a:r>
              <a:rPr lang="fi-FI" sz="1600" dirty="0"/>
              <a:t>Soita kiireellisissä tilanteissa </a:t>
            </a:r>
            <a:br>
              <a:rPr lang="fi-FI" sz="1600" dirty="0"/>
            </a:br>
            <a:r>
              <a:rPr lang="fi-FI" sz="1600" dirty="0">
                <a:hlinkClick r:id="rId3"/>
              </a:rPr>
              <a:t>viranomaislinjalle</a:t>
            </a:r>
            <a:r>
              <a:rPr lang="fi-FI" sz="1600" dirty="0"/>
              <a:t>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122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2EC5-948B-C359-C12E-F891D4AC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Kelan etuudet ja palvelut, tietoa vangeille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58C2-1DAE-93C3-028E-77CDE43A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Kelassa on tehty hyvä video, jossa löytyy ohjeita vangille Kela-asioiden hoitamiseen:</a:t>
            </a:r>
          </a:p>
          <a:p>
            <a:pPr lvl="1"/>
            <a:r>
              <a:rPr lang="fi-FI" dirty="0"/>
              <a:t>Ennen vankeutta</a:t>
            </a:r>
          </a:p>
          <a:p>
            <a:pPr lvl="1"/>
            <a:r>
              <a:rPr lang="fi-FI" dirty="0"/>
              <a:t>Vankeuden aikana</a:t>
            </a:r>
          </a:p>
          <a:p>
            <a:pPr lvl="1"/>
            <a:r>
              <a:rPr lang="fi-FI" dirty="0"/>
              <a:t>Vapautumisen lähestyessä</a:t>
            </a:r>
          </a:p>
          <a:p>
            <a:pPr lvl="1"/>
            <a:r>
              <a:rPr lang="fi-FI" dirty="0"/>
              <a:t>Näin hoidat Kela-asiat kuntoon</a:t>
            </a:r>
          </a:p>
          <a:p>
            <a:pPr lvl="1"/>
            <a:r>
              <a:rPr lang="fi-FI" dirty="0"/>
              <a:t>Hyödyllistä tietoa Kelan etuuksista</a:t>
            </a:r>
          </a:p>
          <a:p>
            <a:pPr marL="357188" lvl="1" indent="0">
              <a:buNone/>
            </a:pPr>
            <a:endParaRPr lang="fi-FI" dirty="0"/>
          </a:p>
          <a:p>
            <a:pPr marL="357188" lvl="1" indent="0">
              <a:buNone/>
            </a:pPr>
            <a:r>
              <a:rPr lang="fi-FI" dirty="0">
                <a:hlinkClick r:id="rId2"/>
              </a:rPr>
              <a:t>Kelan etuudet ja palvelut vangeille- YouTube</a:t>
            </a:r>
            <a:endParaRPr lang="fi-FI" dirty="0"/>
          </a:p>
          <a:p>
            <a:pPr marL="357188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B0C1-84C2-3EDF-A624-2F2201E5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E0E2-86FE-0B08-6C71-BDD7E614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pPr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686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58F7A-58CD-4E3A-AA6C-BAF6B4C5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04664"/>
            <a:ext cx="10944226" cy="1224136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Vuokravakuuden tarve vankeuden aikana, koevapauden alkaessa tai vapautumisen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292343-EA26-4925-883E-13109A50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916831"/>
            <a:ext cx="10944226" cy="3960093"/>
          </a:xfrm>
        </p:spPr>
        <p:txBody>
          <a:bodyPr/>
          <a:lstStyle/>
          <a:p>
            <a:pPr lvl="1"/>
            <a:r>
              <a:rPr lang="fi-FI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Kun asiakas muuttaa vuokra-asuntoon, niin yleensä vaaditaan muutaman kuukauden vuokran suuruinen vuokravakuus tai takuuvuokra. Tarvittaessa vuokranantaja maksaa sillä esimerkiksi huoneistossa tapahtuneiden vahinkojen korjauksia.</a:t>
            </a:r>
          </a:p>
          <a:p>
            <a:pPr lvl="1"/>
            <a:r>
              <a:rPr lang="fi-FI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Kela voi myöntää perustoimeentulotukea vuokravakuutta varten. Vuokravakuus annetaan yleensä maksusitoumuksena vuokranantajalle.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7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Koevapauden perusteella haettava vuokravakuus voidaan lähtökohtaisesti myöntää asuntoon n. kuukautta ennen koevapauden alkamista.</a:t>
            </a:r>
            <a:endParaRPr lang="fi-FI" sz="2000" b="0" i="0" dirty="0">
              <a:solidFill>
                <a:srgbClr val="171717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Vuokrattavan asunnon tulee olla kyseisen </a:t>
            </a:r>
            <a:r>
              <a:rPr lang="fi-FI" b="0" i="0" u="none" strike="noStrike" dirty="0">
                <a:solidFill>
                  <a:srgbClr val="2A69C5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kunnan kohtuullisen vuokratason mukainen (pdf)</a:t>
            </a:r>
            <a:r>
              <a:rPr lang="fi-FI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23C464-E89B-4457-8ED4-153622D1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BB40F1-7237-4BE9-B400-A14F6009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650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7B40A3-BDB2-4B01-9688-62318EE7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696"/>
            <a:ext cx="10944226" cy="720079"/>
          </a:xfrm>
        </p:spPr>
        <p:txBody>
          <a:bodyPr/>
          <a:lstStyle/>
          <a:p>
            <a:pPr algn="l"/>
            <a:br>
              <a:rPr lang="fi-FI" b="0" i="0" dirty="0">
                <a:solidFill>
                  <a:srgbClr val="003580"/>
                </a:solidFill>
                <a:effectLst/>
                <a:latin typeface="Noto Sans" panose="020B0502040204020203" pitchFamily="34" charset="0"/>
              </a:rPr>
            </a:br>
            <a:br>
              <a:rPr lang="fi-FI" b="0" i="0" dirty="0">
                <a:solidFill>
                  <a:srgbClr val="003580"/>
                </a:solidFill>
                <a:effectLst/>
                <a:latin typeface="Noto Sans" panose="020B0502040204020203" pitchFamily="34" charset="0"/>
              </a:rPr>
            </a:br>
            <a:br>
              <a:rPr lang="fi-FI" b="0" i="0" dirty="0">
                <a:solidFill>
                  <a:srgbClr val="003580"/>
                </a:solidFill>
                <a:effectLst/>
                <a:latin typeface="Noto Sans" panose="020B0502040204020203" pitchFamily="34" charset="0"/>
              </a:rPr>
            </a:br>
            <a:br>
              <a:rPr lang="fi-FI" dirty="0"/>
            </a:br>
            <a:r>
              <a:rPr lang="fi-FI" dirty="0"/>
              <a:t>										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b="0" i="0" dirty="0">
                <a:solidFill>
                  <a:srgbClr val="003580"/>
                </a:solidFill>
                <a:effectLst/>
                <a:latin typeface="Noto Sans" panose="020B0502040504020204" pitchFamily="34" charset="0"/>
              </a:rPr>
            </a:br>
            <a:br>
              <a:rPr lang="fi-FI" dirty="0"/>
            </a:br>
            <a:r>
              <a:rPr lang="fi-FI" dirty="0">
                <a:solidFill>
                  <a:schemeClr val="accent1"/>
                </a:solidFill>
              </a:rPr>
              <a:t>Vuokravakuuden 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A966BD-33D1-407F-B182-1613C738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Perustoimeentulotuki on viimesijainen etuus. Ensisijaisesti </a:t>
            </a:r>
            <a:r>
              <a:rPr lang="fi-FI" sz="1800" dirty="0">
                <a:solidFill>
                  <a:srgbClr val="17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asiakkaan </a:t>
            </a:r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pitää itse maksaa vuokravakuus vuokranantajalle.</a:t>
            </a:r>
          </a:p>
          <a:p>
            <a:pPr algn="l"/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Jos toimeentulotukea tarvitaan vuokravakuuden maksamiseen, tulee jättää vuokravakuushakemus Kelaan ennen vuokrasopimuksen allekirjoittamista. Itse maksettua vuokravakuutta ei huomioida menona.</a:t>
            </a:r>
          </a:p>
          <a:p>
            <a:pPr algn="l"/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Vuokravakuus on asuntokohtainen. Jos vuokrasopimus on toistaiseksi voimassa oleva, myös vuokravakuus on voimassa toistaiseksi.</a:t>
            </a:r>
          </a:p>
          <a:p>
            <a:pPr algn="l"/>
            <a:r>
              <a:rPr lang="fi-FI" sz="1800" b="0" i="0" dirty="0">
                <a:solidFill>
                  <a:srgbClr val="17171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Jos vuokrasopimus on määräaikainen, vuokravakuus on voimassa määräajan loppuun. Jos määräajaksi tehdyn vuokrasopimuksen jälkeen tehdään uusi vuokrasopimus (jatkosopimus) samaan asuntoon, vuokravakuutta on haettava uudelleen. 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DF2949-E87A-40B4-8401-6966CD6C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29.11.2023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4C931E-AFD2-48D9-9DBB-B8B81E92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1DCA-D96E-46D4-9980-4E905144BA5C}" type="slidenum">
              <a:rPr lang="fi-FI" noProof="0" smtClean="0"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76913927"/>
      </p:ext>
    </p:extLst>
  </p:cSld>
  <p:clrMapOvr>
    <a:masterClrMapping/>
  </p:clrMapOvr>
</p:sld>
</file>

<file path=ppt/theme/theme1.xml><?xml version="1.0" encoding="utf-8"?>
<a:theme xmlns:a="http://schemas.openxmlformats.org/drawingml/2006/main" name="Kela | Fpa">
  <a:themeElements>
    <a:clrScheme name="KELA 2023">
      <a:dk1>
        <a:sysClr val="windowText" lastClr="000000"/>
      </a:dk1>
      <a:lt1>
        <a:sysClr val="window" lastClr="FFFFFF"/>
      </a:lt1>
      <a:dk2>
        <a:srgbClr val="8C8B8D"/>
      </a:dk2>
      <a:lt2>
        <a:srgbClr val="E2E2E3"/>
      </a:lt2>
      <a:accent1>
        <a:srgbClr val="003580"/>
      </a:accent1>
      <a:accent2>
        <a:srgbClr val="FDB916"/>
      </a:accent2>
      <a:accent3>
        <a:srgbClr val="0BA843"/>
      </a:accent3>
      <a:accent4>
        <a:srgbClr val="EE145B"/>
      </a:accent4>
      <a:accent5>
        <a:srgbClr val="68A2F6"/>
      </a:accent5>
      <a:accent6>
        <a:srgbClr val="662583"/>
      </a:accent6>
      <a:hlink>
        <a:srgbClr val="003580"/>
      </a:hlink>
      <a:folHlink>
        <a:srgbClr val="00265F"/>
      </a:folHlink>
    </a:clrScheme>
    <a:fontScheme name="Kela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la_malli.potx" id="{DC3AC812-762D-40B1-B0BA-8D6DA794CDF1}" vid="{D5AB85E7-9113-4693-8A10-84D29A4A56EE}"/>
    </a:ext>
  </a:extLst>
</a:theme>
</file>

<file path=ppt/theme/theme2.xml><?xml version="1.0" encoding="utf-8"?>
<a:theme xmlns:a="http://schemas.openxmlformats.org/drawingml/2006/main" name="Office Theme">
  <a:themeElements>
    <a:clrScheme name="Kela | Fpa">
      <a:dk1>
        <a:sysClr val="windowText" lastClr="000000"/>
      </a:dk1>
      <a:lt1>
        <a:sysClr val="window" lastClr="FFFFFF"/>
      </a:lt1>
      <a:dk2>
        <a:srgbClr val="8C8B8D"/>
      </a:dk2>
      <a:lt2>
        <a:srgbClr val="E2E2E3"/>
      </a:lt2>
      <a:accent1>
        <a:srgbClr val="003580"/>
      </a:accent1>
      <a:accent2>
        <a:srgbClr val="FDB916"/>
      </a:accent2>
      <a:accent3>
        <a:srgbClr val="0BA843"/>
      </a:accent3>
      <a:accent4>
        <a:srgbClr val="EE145B"/>
      </a:accent4>
      <a:accent5>
        <a:srgbClr val="68A2F6"/>
      </a:accent5>
      <a:accent6>
        <a:srgbClr val="85D3A1"/>
      </a:accent6>
      <a:hlink>
        <a:srgbClr val="003580"/>
      </a:hlink>
      <a:folHlink>
        <a:srgbClr val="00265F"/>
      </a:folHlink>
    </a:clrScheme>
    <a:fontScheme name="Kela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Kela | Fpa">
      <a:dk1>
        <a:sysClr val="windowText" lastClr="000000"/>
      </a:dk1>
      <a:lt1>
        <a:sysClr val="window" lastClr="FFFFFF"/>
      </a:lt1>
      <a:dk2>
        <a:srgbClr val="8C8B8D"/>
      </a:dk2>
      <a:lt2>
        <a:srgbClr val="E2E2E3"/>
      </a:lt2>
      <a:accent1>
        <a:srgbClr val="003580"/>
      </a:accent1>
      <a:accent2>
        <a:srgbClr val="FDB916"/>
      </a:accent2>
      <a:accent3>
        <a:srgbClr val="0BA843"/>
      </a:accent3>
      <a:accent4>
        <a:srgbClr val="EE145B"/>
      </a:accent4>
      <a:accent5>
        <a:srgbClr val="68A2F6"/>
      </a:accent5>
      <a:accent6>
        <a:srgbClr val="85D3A1"/>
      </a:accent6>
      <a:hlink>
        <a:srgbClr val="003580"/>
      </a:hlink>
      <a:folHlink>
        <a:srgbClr val="00265F"/>
      </a:folHlink>
    </a:clrScheme>
    <a:fontScheme name="Kela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4c5c86b2-34ba-4440-84a3-2847672c608a" ContentTypeId="0x010100B5B0C7C8E89E4B24A1DD48391A5B64DF00104209A661E54CD587BC7C170A805A7500454E0162F076495CAB4EEC3F4AAFF967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53f7fded1c34b15bbf16fc4b4798b6a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</TermName>
          <TermId xmlns="http://schemas.microsoft.com/office/infopath/2007/PartnerControls">4da38706-6322-4438-8e0a-a80ce46c1d74</TermId>
        </TermInfo>
      </Terms>
    </e53f7fded1c34b15bbf16fc4b4798b6a>
    <j0be05872c2d4232bfb1a6c120cbdd2c xmlns="28d5f0a3-ab75-4f37-b21c-c5486e890318">
      <Terms xmlns="http://schemas.microsoft.com/office/infopath/2007/PartnerControls"/>
    </j0be05872c2d4232bfb1a6c120cbdd2c>
    <je38d6a6b76c4a24843bec5179df8dbe xmlns="28d5f0a3-ab75-4f37-b21c-c5486e890318">
      <Terms xmlns="http://schemas.microsoft.com/office/infopath/2007/PartnerControls"/>
    </je38d6a6b76c4a24843bec5179df8dbe>
    <Vanhentunut xmlns="28d5f0a3-ab75-4f37-b21c-c5486e890318">false</Vanhentunut>
    <KelaPaivamaara xmlns="28d5f0a3-ab75-4f37-b21c-c5486e890318" xsi:nil="true"/>
    <hfc18b29aed44339bbdc39df31ab0fbf xmlns="28d5f0a3-ab75-4f37-b21c-c5486e890318">
      <Terms xmlns="http://schemas.microsoft.com/office/infopath/2007/PartnerControls"/>
    </hfc18b29aed44339bbdc39df31ab0fbf>
    <TaxCatchAll xmlns="28d5f0a3-ab75-4f37-b21c-c5486e890318">
      <Value>10</Value>
      <Value>5</Value>
      <Value>4</Value>
      <Value>3</Value>
    </TaxCatchAll>
    <j875f3fda00345e6808e9e260f685289 xmlns="28d5f0a3-ab75-4f37-b21c-c5486e890318">
      <Terms xmlns="http://schemas.microsoft.com/office/infopath/2007/PartnerControls"/>
    </j875f3fda00345e6808e9e260f685289>
    <TaxKeywordTaxHTField xmlns="28d5f0a3-ab75-4f37-b21c-c5486e890318">
      <Terms xmlns="http://schemas.microsoft.com/office/infopath/2007/PartnerControls"/>
    </TaxKeywordTaxHTField>
    <jd32bd60a3ed49c984e203f2c1797fd7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Kuvatoimitus</TermName>
          <TermId xmlns="http://schemas.microsoft.com/office/infopath/2007/PartnerControls">261e818a-0b7e-4682-bc92-619f2ea37d5f</TermId>
        </TermInfo>
      </Terms>
    </jd32bd60a3ed49c984e203f2c1797fd7>
    <l284e851add84855ab4a13e805c1c02b xmlns="28d5f0a3-ab75-4f37-b21c-c5486e890318">
      <Terms xmlns="http://schemas.microsoft.com/office/infopath/2007/PartnerControls"/>
    </l284e851add84855ab4a13e805c1c02b>
    <f721df5e45f944579809e2a3903aa817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c1666eb0-98ab-48ce-a82d-b5a75423cf32</TermId>
        </TermInfo>
      </Terms>
    </f721df5e45f944579809e2a3903aa817>
    <bcefd7c481cb48f4861306052502dba8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Kuvatoimitus</TermName>
          <TermId xmlns="http://schemas.microsoft.com/office/infopath/2007/PartnerControls">b8480f95-4e74-499a-beb4-a24f045a6f68</TermId>
        </TermInfo>
      </Terms>
    </bcefd7c481cb48f4861306052502dba8>
    <KelaArkistoitu xmlns="28d5f0a3-ab75-4f37-b21c-c5486e890318">false</KelaArkistoitu>
    <KelaKuvaus xmlns="28d5f0a3-ab75-4f37-b21c-c5486e890318">Kela Powerpoint peruspohja</KelaKuvau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ela PowerPoint sini-harmaa (työtilat)" ma:contentTypeID="0x010100B5B0C7C8E89E4B24A1DD48391A5B64DF00104209A661E54CD587BC7C170A805A7500454E0162F076495CAB4EEC3F4AAFF967006AD287BF88ABEC4A9CB491FF2CED1260" ma:contentTypeVersion="48" ma:contentTypeDescription="Luo uusi asiakirja." ma:contentTypeScope="" ma:versionID="f4567aca8a16322362b396b8cd609dcb">
  <xsd:schema xmlns:xsd="http://www.w3.org/2001/XMLSchema" xmlns:xs="http://www.w3.org/2001/XMLSchema" xmlns:p="http://schemas.microsoft.com/office/2006/metadata/properties" xmlns:ns2="28d5f0a3-ab75-4f37-b21c-c5486e890318" targetNamespace="http://schemas.microsoft.com/office/2006/metadata/properties" ma:root="true" ma:fieldsID="9984903092f2a915cbde820affd10962" ns2:_="">
    <xsd:import namespace="28d5f0a3-ab75-4f37-b21c-c5486e890318"/>
    <xsd:element name="properties">
      <xsd:complexType>
        <xsd:sequence>
          <xsd:element name="documentManagement">
            <xsd:complexType>
              <xsd:all>
                <xsd:element ref="ns2:KelaKuvaus" minOccurs="0"/>
                <xsd:element ref="ns2:f721df5e45f944579809e2a3903aa817" minOccurs="0"/>
                <xsd:element ref="ns2:TaxCatchAll" minOccurs="0"/>
                <xsd:element ref="ns2:TaxCatchAllLabel" minOccurs="0"/>
                <xsd:element ref="ns2:TaxKeywordTaxHTField" minOccurs="0"/>
                <xsd:element ref="ns2:e53f7fded1c34b15bbf16fc4b4798b6a" minOccurs="0"/>
                <xsd:element ref="ns2:hfc18b29aed44339bbdc39df31ab0fbf" minOccurs="0"/>
                <xsd:element ref="ns2:je38d6a6b76c4a24843bec5179df8dbe" minOccurs="0"/>
                <xsd:element ref="ns2:j0be05872c2d4232bfb1a6c120cbdd2c" minOccurs="0"/>
                <xsd:element ref="ns2:bcefd7c481cb48f4861306052502dba8" minOccurs="0"/>
                <xsd:element ref="ns2:KelaPaivamaara" minOccurs="0"/>
                <xsd:element ref="ns2:Vanhentunut" minOccurs="0"/>
                <xsd:element ref="ns2:KelaArkistoitu" minOccurs="0"/>
                <xsd:element ref="ns2:j875f3fda00345e6808e9e260f685289" minOccurs="0"/>
                <xsd:element ref="ns2:jd32bd60a3ed49c984e203f2c1797fd7" minOccurs="0"/>
                <xsd:element ref="ns2:l284e851add84855ab4a13e805c1c02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5f0a3-ab75-4f37-b21c-c5486e890318" elementFormDefault="qualified">
    <xsd:import namespace="http://schemas.microsoft.com/office/2006/documentManagement/types"/>
    <xsd:import namespace="http://schemas.microsoft.com/office/infopath/2007/PartnerControls"/>
    <xsd:element name="KelaKuvaus" ma:index="8" nillable="true" ma:displayName="Kela kuvaus" ma:internalName="KelaKuvaus" ma:readOnly="false">
      <xsd:simpleType>
        <xsd:restriction base="dms:Note">
          <xsd:maxLength value="255"/>
        </xsd:restriction>
      </xsd:simpleType>
    </xsd:element>
    <xsd:element name="f721df5e45f944579809e2a3903aa817" ma:index="9" nillable="true" ma:taxonomy="true" ma:internalName="f721df5e45f944579809e2a3903aa817" ma:taxonomyFieldName="KelaAsiasanat" ma:displayName="Asiasanat" ma:readOnly="false" ma:default="" ma:fieldId="{f721df5e-45f9-4457-9809-e2a3903aa817}" ma:taxonomyMulti="true" ma:sspId="4c5c86b2-34ba-4440-84a3-2847672c608a" ma:termSetId="5542d321-0a2b-42bf-8a33-8ddb6f1f1d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93dda3c-6dde-44e9-aea3-ace816bfe6d4}" ma:internalName="TaxCatchAll" ma:showField="CatchAllData" ma:web="cd2daa23-3411-41a6-b4a4-22b60bdace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93dda3c-6dde-44e9-aea3-ace816bfe6d4}" ma:internalName="TaxCatchAllLabel" ma:readOnly="true" ma:showField="CatchAllDataLabel" ma:web="cd2daa23-3411-41a6-b4a4-22b60bdace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Vapaat asiasanat" ma:readOnly="false" ma:fieldId="{23f27201-bee3-471e-b2e7-b64fd8b7ca38}" ma:taxonomyMulti="true" ma:sspId="4c5c86b2-34ba-4440-84a3-2847672c608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53f7fded1c34b15bbf16fc4b4798b6a" ma:index="15" ma:taxonomy="true" ma:internalName="e53f7fded1c34b15bbf16fc4b4798b6a" ma:taxonomyFieldName="KelaNostaIntranettiin" ma:displayName="Nosta intranettiin" ma:readOnly="false" ma:default="-1;#Ei|4da38706-6322-4438-8e0a-a80ce46c1d74" ma:fieldId="{e53f7fde-d1c3-4b15-bbf1-6fc4b4798b6a}" ma:sspId="4c5c86b2-34ba-4440-84a3-2847672c608a" ma:termSetId="10bf8a1a-1f69-4a5f-ab60-3581b73e12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fc18b29aed44339bbdc39df31ab0fbf" ma:index="17" nillable="true" ma:taxonomy="true" ma:internalName="hfc18b29aed44339bbdc39df31ab0fbf" ma:taxonomyFieldName="KelaSinettiLuokka" ma:displayName="Sinetti-luokka" ma:readOnly="false" ma:fieldId="{1fc18b29-aed4-4339-bbdc-39df31ab0fbf}" ma:sspId="4c5c86b2-34ba-4440-84a3-2847672c608a" ma:termSetId="0aa28ecf-894e-4be0-b074-023a8e2c2e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38d6a6b76c4a24843bec5179df8dbe" ma:index="19" nillable="true" ma:taxonomy="true" ma:internalName="je38d6a6b76c4a24843bec5179df8dbe" ma:taxonomyFieldName="KelaOrganisaatio" ma:displayName="Organisaatio" ma:readOnly="false" ma:fieldId="{3e38d6a6-b76c-4a24-843b-ec5179df8dbe}" ma:sspId="4c5c86b2-34ba-4440-84a3-2847672c608a" ma:termSetId="02def8b6-f7d2-45ba-b520-fd72e17a13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be05872c2d4232bfb1a6c120cbdd2c" ma:index="21" nillable="true" ma:taxonomy="true" ma:internalName="j0be05872c2d4232bfb1a6c120cbdd2c" ma:taxonomyFieldName="KelaProjekti" ma:displayName="Projekti" ma:readOnly="false" ma:fieldId="{30be0587-2c2d-4232-bfb1-a6c120cbdd2c}" ma:sspId="4c5c86b2-34ba-4440-84a3-2847672c608a" ma:termSetId="323e2c25-3e48-47d5-ac8e-2d902997cd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efd7c481cb48f4861306052502dba8" ma:index="23" nillable="true" ma:taxonomy="true" ma:internalName="bcefd7c481cb48f4861306052502dba8" ma:taxonomyFieldName="KelaTyoryhma" ma:displayName="Työryhmä" ma:readOnly="false" ma:default="-1;#Kuvatoimitus|b8480f95-4e74-499a-beb4-a24f045a6f68" ma:fieldId="{bcefd7c4-81cb-48f4-8613-06052502dba8}" ma:sspId="4c5c86b2-34ba-4440-84a3-2847672c608a" ma:termSetId="4b9da738-be0d-4d6b-8d76-c446442f18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laPaivamaara" ma:index="25" nillable="true" ma:displayName="Päivämäärä" ma:description="" ma:format="DateOnly" ma:internalName="KelaPaivamaara" ma:readOnly="false">
      <xsd:simpleType>
        <xsd:restriction base="dms:DateTime"/>
      </xsd:simpleType>
    </xsd:element>
    <xsd:element name="Vanhentunut" ma:index="26" nillable="true" ma:displayName="Vanhentunut" ma:default="0" ma:description="Kertoo onko dokumentti käytössä vai vanhentunut" ma:internalName="Vanhentunut">
      <xsd:simpleType>
        <xsd:restriction base="dms:Boolean"/>
      </xsd:simpleType>
    </xsd:element>
    <xsd:element name="KelaArkistoitu" ma:index="27" nillable="true" ma:displayName="Arkistoitu" ma:internalName="KelaArkistoitu">
      <xsd:simpleType>
        <xsd:restriction base="dms:Boolean"/>
      </xsd:simpleType>
    </xsd:element>
    <xsd:element name="j875f3fda00345e6808e9e260f685289" ma:index="29" nillable="true" ma:taxonomy="true" ma:internalName="j875f3fda00345e6808e9e260f685289" ma:taxonomyFieldName="KelaOmaLuokitus" ma:displayName="Oma luokitus" ma:readOnly="false" ma:fieldId="{3875f3fd-a003-45e6-808e-9e260f685289}" ma:sspId="4c5c86b2-34ba-4440-84a3-2847672c608a" ma:termSetId="73f19fb7-8b5b-4312-85f1-3c5e6e77686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d32bd60a3ed49c984e203f2c1797fd7" ma:index="31" nillable="true" ma:taxonomy="true" ma:internalName="jd32bd60a3ed49c984e203f2c1797fd7" ma:taxonomyFieldName="KelaNavigaatiotermi" ma:displayName="Navigaatiotermi" ma:readOnly="false" ma:default="-1;#Kuvatoimitus|261e818a-0b7e-4682-bc92-619f2ea37d5f" ma:fieldId="{3d32bd60-a3ed-49c9-84e2-03f2c1797fd7}" ma:sspId="4c5c86b2-34ba-4440-84a3-2847672c608a" ma:termSetId="3eb46731-101f-4040-8309-e141792097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84e851add84855ab4a13e805c1c02b" ma:index="33" nillable="true" ma:taxonomy="true" ma:internalName="l284e851add84855ab4a13e805c1c02b" ma:taxonomyFieldName="KelaDokumenttiluokka" ma:displayName="Dokumenttiluokka" ma:readOnly="false" ma:fieldId="{5284e851-add8-4855-ab4a-13e805c1c02b}" ma:sspId="4c5c86b2-34ba-4440-84a3-2847672c608a" ma:termSetId="bf7000c1-2b82-4fd1-b8de-c823b525e77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C3CF7-6F62-4508-8092-210C877BD0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C50DC-B782-4ADE-8D9E-37D1938AA00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2850BC5-ADB4-4CAF-85B2-72EC5EA43A7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8d5f0a3-ab75-4f37-b21c-c5486e890318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2159645-C0AE-45C2-A3AD-A24859328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d5f0a3-ab75-4f37-b21c-c5486e890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kela</Template>
  <TotalTime>0</TotalTime>
  <Words>1352</Words>
  <Application>Microsoft Office PowerPoint</Application>
  <PresentationFormat>Laajakuva</PresentationFormat>
  <Paragraphs>155</Paragraphs>
  <Slides>17</Slides>
  <Notes>0</Notes>
  <HiddenSlides>3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Noto Sans</vt:lpstr>
      <vt:lpstr>Segoe UI</vt:lpstr>
      <vt:lpstr>Segoe UI Semilight</vt:lpstr>
      <vt:lpstr>Kela | Fpa</vt:lpstr>
      <vt:lpstr>VAT-seminaari Yhteisen asiakkaan auttaminen</vt:lpstr>
      <vt:lpstr>Yhteisen asiakkaan auttaminen</vt:lpstr>
      <vt:lpstr>Kelan palvelunumerot kumppaneille</vt:lpstr>
      <vt:lpstr>Viranomaisten välinen tiedonvaihto</vt:lpstr>
      <vt:lpstr>Kelan etuustietopalvelu Kelmu</vt:lpstr>
      <vt:lpstr>Neuvontaa suojatulla sähköpostilla</vt:lpstr>
      <vt:lpstr>Kelan etuudet ja palvelut, tietoa vangeille</vt:lpstr>
      <vt:lpstr>Vuokravakuuden tarve vankeuden aikana, koevapauden alkaessa tai vapautumisen jälkeen</vt:lpstr>
      <vt:lpstr>                    Vuokravakuuden hakeminen</vt:lpstr>
      <vt:lpstr>Kuinka vuokravakuutta haetaan</vt:lpstr>
      <vt:lpstr>Mitä muutoksia Kelan etuuksiin on tulossa 2024?  Toimeentulotuki</vt:lpstr>
      <vt:lpstr>Yleinen asumistuki</vt:lpstr>
      <vt:lpstr>Työttömyysturva</vt:lpstr>
      <vt:lpstr>Hallituksen suunnittelemat muutokset: 1 – 3 / 2024</vt:lpstr>
      <vt:lpstr>Hallituksen suunnittelemat muutokset: 4 – 6 / 2024</vt:lpstr>
      <vt:lpstr>Hallituksen suunnittelemat muutokset: 7 – 9 / 2024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2023-06-02T11:45:15Z</dcterms:created>
  <dcterms:modified xsi:type="dcterms:W3CDTF">2023-11-22T09:54:27Z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KelaOmaLuokitus">
    <vt:lpwstr/>
  </property>
  <property fmtid="{D5CDD505-2E9C-101B-9397-08002B2CF9AE}" pid="4" name="KelaNavigaatiotermi">
    <vt:lpwstr>5;#Kuvatoimitus|261e818a-0b7e-4682-bc92-619f2ea37d5f</vt:lpwstr>
  </property>
  <property fmtid="{D5CDD505-2E9C-101B-9397-08002B2CF9AE}" pid="5" name="KelaProjekti">
    <vt:lpwstr/>
  </property>
  <property fmtid="{D5CDD505-2E9C-101B-9397-08002B2CF9AE}" pid="6" name="ContentTypeId">
    <vt:lpwstr>0x010100B5B0C7C8E89E4B24A1DD48391A5B64DF00104209A661E54CD587BC7C170A805A7500454E0162F076495CAB4EEC3F4AAFF967006AD287BF88ABEC4A9CB491FF2CED1260</vt:lpwstr>
  </property>
  <property fmtid="{D5CDD505-2E9C-101B-9397-08002B2CF9AE}" pid="7" name="KelaTyoryhma">
    <vt:lpwstr>4;#Kuvatoimitus|b8480f95-4e74-499a-beb4-a24f045a6f68</vt:lpwstr>
  </property>
  <property fmtid="{D5CDD505-2E9C-101B-9397-08002B2CF9AE}" pid="8" name="KelaSinettiLuokka">
    <vt:lpwstr/>
  </property>
  <property fmtid="{D5CDD505-2E9C-101B-9397-08002B2CF9AE}" pid="9" name="KelaDokumenttiluokka">
    <vt:lpwstr/>
  </property>
  <property fmtid="{D5CDD505-2E9C-101B-9397-08002B2CF9AE}" pid="10" name="KelaAsiasanat">
    <vt:lpwstr>3;#viestintä|c1666eb0-98ab-48ce-a82d-b5a75423cf32</vt:lpwstr>
  </property>
  <property fmtid="{D5CDD505-2E9C-101B-9397-08002B2CF9AE}" pid="11" name="KelaNostaIntranettiin">
    <vt:lpwstr>10;#Ei|4da38706-6322-4438-8e0a-a80ce46c1d74</vt:lpwstr>
  </property>
  <property fmtid="{D5CDD505-2E9C-101B-9397-08002B2CF9AE}" pid="12" name="KelaOrganisaatio">
    <vt:lpwstr/>
  </property>
</Properties>
</file>